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330" r:id="rId4"/>
    <p:sldId id="331" r:id="rId5"/>
    <p:sldId id="332" r:id="rId6"/>
    <p:sldId id="313" r:id="rId7"/>
    <p:sldId id="316" r:id="rId8"/>
    <p:sldId id="327" r:id="rId9"/>
    <p:sldId id="335" r:id="rId10"/>
    <p:sldId id="336" r:id="rId11"/>
    <p:sldId id="337" r:id="rId12"/>
    <p:sldId id="329" r:id="rId13"/>
    <p:sldId id="320" r:id="rId14"/>
    <p:sldId id="321" r:id="rId15"/>
    <p:sldId id="322" r:id="rId16"/>
    <p:sldId id="323" r:id="rId17"/>
    <p:sldId id="314" r:id="rId18"/>
    <p:sldId id="324" r:id="rId19"/>
  </p:sldIdLst>
  <p:sldSz cx="9906000" cy="6858000" type="A4"/>
  <p:notesSz cx="6669088" cy="9928225"/>
  <p:defaultTextStyle>
    <a:defPPr>
      <a:defRPr lang="ru-RU"/>
    </a:defPPr>
    <a:lvl1pPr algn="l" defTabSz="95374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74491" indent="-17457" algn="l" defTabSz="95374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53744" indent="-39674" algn="l" defTabSz="95374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432995" indent="-61891" algn="l" defTabSz="95374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910660" indent="-82520" algn="l" defTabSz="95374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176" algn="l" defTabSz="9140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211" algn="l" defTabSz="9140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246" algn="l" defTabSz="9140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281" algn="l" defTabSz="9140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orient="horz" pos="4169">
          <p15:clr>
            <a:srgbClr val="A4A3A4"/>
          </p15:clr>
        </p15:guide>
        <p15:guide id="3" pos="6033">
          <p15:clr>
            <a:srgbClr val="A4A3A4"/>
          </p15:clr>
        </p15:guide>
        <p15:guide id="4" pos="2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372929"/>
    <a:srgbClr val="FFFF00"/>
    <a:srgbClr val="2323E3"/>
    <a:srgbClr val="FFCC00"/>
    <a:srgbClr val="9966FF"/>
    <a:srgbClr val="9933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8243" autoAdjust="0"/>
  </p:normalViewPr>
  <p:slideViewPr>
    <p:cSldViewPr>
      <p:cViewPr varScale="1">
        <p:scale>
          <a:sx n="130" d="100"/>
          <a:sy n="130" d="100"/>
        </p:scale>
        <p:origin x="858" y="102"/>
      </p:cViewPr>
      <p:guideLst>
        <p:guide orient="horz" pos="799"/>
        <p:guide orient="horz" pos="4169"/>
        <p:guide pos="6033"/>
        <p:guide pos="2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663" y="0"/>
            <a:ext cx="28908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CC82E2D-4658-41F8-ABE9-8A2826C31470}" type="datetimeFigureOut">
              <a:rPr lang="ru-RU"/>
              <a:pPr>
                <a:defRPr/>
              </a:pPr>
              <a:t>30.09.2015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746125"/>
            <a:ext cx="537368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663" y="9429750"/>
            <a:ext cx="2890837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6D4363F-C2AB-4700-B718-DED958BF2C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1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374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74491" algn="l" defTabSz="95374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53744" algn="l" defTabSz="95374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432995" algn="l" defTabSz="95374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910660" algn="l" defTabSz="95374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393100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1722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0342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8961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190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967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80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16270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4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1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C0B4F-F0F5-46FB-A1DB-E3366F05E8ED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415E-FC6B-4251-99FC-83BA93052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04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B964-F64A-438E-A1B0-F3AFE00FF2B6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3DB87-6A2A-4746-8A19-462B625C3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88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F3EA4-16B8-4455-A454-6F7DBAE6B0B4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C5708-8673-4824-853F-F4BDEB53F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263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95055" y="274411"/>
            <a:ext cx="8915892" cy="5852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F3E3F-5641-4C0B-95B3-040C3673AD15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0938B-3947-4A6B-8093-0A57D9B6E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949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7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25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7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3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3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91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91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47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24053-5ACC-42FB-B2E2-A8C775755C88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9059B-9587-4611-B8A8-F1B9A7BBE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78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48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78908" indent="0">
              <a:buNone/>
              <a:defRPr sz="2900"/>
            </a:lvl2pPr>
            <a:lvl3pPr marL="957816" indent="0">
              <a:buNone/>
              <a:defRPr sz="2500"/>
            </a:lvl3pPr>
            <a:lvl4pPr marL="1436724" indent="0">
              <a:buNone/>
              <a:defRPr sz="2100"/>
            </a:lvl4pPr>
            <a:lvl5pPr marL="1915631" indent="0">
              <a:buNone/>
              <a:defRPr sz="2100"/>
            </a:lvl5pPr>
            <a:lvl6pPr marL="2394539" indent="0">
              <a:buNone/>
              <a:defRPr sz="2100"/>
            </a:lvl6pPr>
            <a:lvl7pPr marL="2873447" indent="0">
              <a:buNone/>
              <a:defRPr sz="2100"/>
            </a:lvl7pPr>
            <a:lvl8pPr marL="3352355" indent="0">
              <a:buNone/>
              <a:defRPr sz="2100"/>
            </a:lvl8pPr>
            <a:lvl9pPr marL="3831263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8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97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0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58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4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3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1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03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289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C6AF2-850F-447B-8A3B-77172E7F812A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9B3F1-C37A-4749-8222-454B9620B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41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C56-3B82-479C-88AB-C2494DD562D6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2578A-2E97-4D9E-BE80-A78DF2799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0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21" indent="0">
              <a:buNone/>
              <a:defRPr sz="2100" b="1"/>
            </a:lvl2pPr>
            <a:lvl3pPr marL="957240" indent="0">
              <a:buNone/>
              <a:defRPr sz="1900" b="1"/>
            </a:lvl3pPr>
            <a:lvl4pPr marL="1435860" indent="0">
              <a:buNone/>
              <a:defRPr sz="1600" b="1"/>
            </a:lvl4pPr>
            <a:lvl5pPr marL="1914481" indent="0">
              <a:buNone/>
              <a:defRPr sz="1600" b="1"/>
            </a:lvl5pPr>
            <a:lvl6pPr marL="2393100" indent="0">
              <a:buNone/>
              <a:defRPr sz="1600" b="1"/>
            </a:lvl6pPr>
            <a:lvl7pPr marL="2871722" indent="0">
              <a:buNone/>
              <a:defRPr sz="1600" b="1"/>
            </a:lvl7pPr>
            <a:lvl8pPr marL="3350342" indent="0">
              <a:buNone/>
              <a:defRPr sz="1600" b="1"/>
            </a:lvl8pPr>
            <a:lvl9pPr marL="38289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21" indent="0">
              <a:buNone/>
              <a:defRPr sz="2100" b="1"/>
            </a:lvl2pPr>
            <a:lvl3pPr marL="957240" indent="0">
              <a:buNone/>
              <a:defRPr sz="1900" b="1"/>
            </a:lvl3pPr>
            <a:lvl4pPr marL="1435860" indent="0">
              <a:buNone/>
              <a:defRPr sz="1600" b="1"/>
            </a:lvl4pPr>
            <a:lvl5pPr marL="1914481" indent="0">
              <a:buNone/>
              <a:defRPr sz="1600" b="1"/>
            </a:lvl5pPr>
            <a:lvl6pPr marL="2393100" indent="0">
              <a:buNone/>
              <a:defRPr sz="1600" b="1"/>
            </a:lvl6pPr>
            <a:lvl7pPr marL="2871722" indent="0">
              <a:buNone/>
              <a:defRPr sz="1600" b="1"/>
            </a:lvl7pPr>
            <a:lvl8pPr marL="3350342" indent="0">
              <a:buNone/>
              <a:defRPr sz="1600" b="1"/>
            </a:lvl8pPr>
            <a:lvl9pPr marL="38289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03F0D-6D1F-4ED3-A9D5-B14B34504120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800F8-48E7-4D47-8152-8EFA04C02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0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F70AE-FBC3-4C8C-829F-A8FC783D1B9F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4C1E3-B5D0-45ED-8F9B-52C7DED4D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16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27C21-65EE-4151-9AA4-C643AF5231C2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9B30B-A258-4BFA-9EA2-75040E46D0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27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621" indent="0">
              <a:buNone/>
              <a:defRPr sz="1300"/>
            </a:lvl2pPr>
            <a:lvl3pPr marL="957240" indent="0">
              <a:buNone/>
              <a:defRPr sz="1000"/>
            </a:lvl3pPr>
            <a:lvl4pPr marL="1435860" indent="0">
              <a:buNone/>
              <a:defRPr sz="1000"/>
            </a:lvl4pPr>
            <a:lvl5pPr marL="1914481" indent="0">
              <a:buNone/>
              <a:defRPr sz="1000"/>
            </a:lvl5pPr>
            <a:lvl6pPr marL="2393100" indent="0">
              <a:buNone/>
              <a:defRPr sz="1000"/>
            </a:lvl6pPr>
            <a:lvl7pPr marL="2871722" indent="0">
              <a:buNone/>
              <a:defRPr sz="1000"/>
            </a:lvl7pPr>
            <a:lvl8pPr marL="3350342" indent="0">
              <a:buNone/>
              <a:defRPr sz="1000"/>
            </a:lvl8pPr>
            <a:lvl9pPr marL="38289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624C5-DD96-41EF-8EA7-D39A54EEBC6B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C2F1-18D9-40F2-8D7C-15E2E2F23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5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lIns="95722" tIns="47862" rIns="95722" bIns="47862" rtlCol="0">
            <a:normAutofit/>
          </a:bodyPr>
          <a:lstStyle>
            <a:lvl1pPr marL="0" indent="0">
              <a:buNone/>
              <a:defRPr sz="3400"/>
            </a:lvl1pPr>
            <a:lvl2pPr marL="478621" indent="0">
              <a:buNone/>
              <a:defRPr sz="2900"/>
            </a:lvl2pPr>
            <a:lvl3pPr marL="957240" indent="0">
              <a:buNone/>
              <a:defRPr sz="2500"/>
            </a:lvl3pPr>
            <a:lvl4pPr marL="1435860" indent="0">
              <a:buNone/>
              <a:defRPr sz="2100"/>
            </a:lvl4pPr>
            <a:lvl5pPr marL="1914481" indent="0">
              <a:buNone/>
              <a:defRPr sz="2100"/>
            </a:lvl5pPr>
            <a:lvl6pPr marL="2393100" indent="0">
              <a:buNone/>
              <a:defRPr sz="2100"/>
            </a:lvl6pPr>
            <a:lvl7pPr marL="2871722" indent="0">
              <a:buNone/>
              <a:defRPr sz="2100"/>
            </a:lvl7pPr>
            <a:lvl8pPr marL="3350342" indent="0">
              <a:buNone/>
              <a:defRPr sz="2100"/>
            </a:lvl8pPr>
            <a:lvl9pPr marL="3828961" indent="0">
              <a:buNone/>
              <a:defRPr sz="21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621" indent="0">
              <a:buNone/>
              <a:defRPr sz="1300"/>
            </a:lvl2pPr>
            <a:lvl3pPr marL="957240" indent="0">
              <a:buNone/>
              <a:defRPr sz="1000"/>
            </a:lvl3pPr>
            <a:lvl4pPr marL="1435860" indent="0">
              <a:buNone/>
              <a:defRPr sz="1000"/>
            </a:lvl4pPr>
            <a:lvl5pPr marL="1914481" indent="0">
              <a:buNone/>
              <a:defRPr sz="1000"/>
            </a:lvl5pPr>
            <a:lvl6pPr marL="2393100" indent="0">
              <a:buNone/>
              <a:defRPr sz="1000"/>
            </a:lvl6pPr>
            <a:lvl7pPr marL="2871722" indent="0">
              <a:buNone/>
              <a:defRPr sz="1000"/>
            </a:lvl7pPr>
            <a:lvl8pPr marL="3350342" indent="0">
              <a:buNone/>
              <a:defRPr sz="1000"/>
            </a:lvl8pPr>
            <a:lvl9pPr marL="38289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275A1-2263-4562-9F8E-7DD5139042BC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78BB7-C1B2-45BA-BFFF-9EF760058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51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13" tIns="47857" rIns="95713" bIns="47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95300" y="6356352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BC6AF7F-8B23-4216-947A-AFEADD42EA87}" type="datetimeFigureOut">
              <a:rPr lang="ru-RU"/>
              <a:pPr>
                <a:defRPr/>
              </a:pPr>
              <a:t>30.09.2015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384550" y="6356352"/>
            <a:ext cx="3136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7099300" y="6356352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14BBEB1-D343-4996-AB0C-DCE6FB9C3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53744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defTabSz="95374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2pPr>
      <a:lvl3pPr algn="ctr" defTabSz="95374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3pPr>
      <a:lvl4pPr algn="ctr" defTabSz="95374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4pPr>
      <a:lvl5pPr algn="ctr" defTabSz="95374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5pPr>
      <a:lvl6pPr marL="478677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57356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436033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914712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5472" indent="-355472" algn="l" defTabSz="95374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72834" indent="-293582" algn="l" defTabSz="95374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91783" indent="-234866" algn="l" defTabSz="95374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69448" indent="-234866" algn="l" defTabSz="95374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150287" indent="-234866" algn="l" defTabSz="95374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632410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1031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9653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8272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62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24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86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448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310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1722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0342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896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5782" tIns="47891" rIns="95782" bIns="4789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5782" tIns="47891" rIns="95782" bIns="4789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816"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57816" fontAlgn="auto">
                <a:spcBef>
                  <a:spcPts val="0"/>
                </a:spcBef>
                <a:spcAft>
                  <a:spcPts val="0"/>
                </a:spcAft>
              </a:pPr>
              <a:t>30.09.2015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816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816"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5781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95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57816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81" indent="-359181" algn="l" defTabSz="95781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225" indent="-299317" algn="l" defTabSz="95781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270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177" indent="-239454" algn="l" defTabSz="95781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085" indent="-239454" algn="l" defTabSz="957816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993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01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09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717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4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1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39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7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5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3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заставка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4"/>
          <p:cNvSpPr txBox="1">
            <a:spLocks/>
          </p:cNvSpPr>
          <p:nvPr/>
        </p:nvSpPr>
        <p:spPr bwMode="auto">
          <a:xfrm>
            <a:off x="0" y="6524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3" tIns="47857" rIns="95713" bIns="47857" anchor="ctr"/>
          <a:lstStyle>
            <a:lvl1pPr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ПАСПОРТ ОБЪЕКТА</a:t>
            </a:r>
          </a:p>
          <a:p>
            <a:pPr algn="ctr"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МИНИСТЕРСТВА ОБРАЗОВАНИЯ РД</a:t>
            </a:r>
          </a:p>
          <a:p>
            <a:pPr algn="ctr"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ГКОУ «Среднеобразовательная школа № 1»</a:t>
            </a:r>
          </a:p>
          <a:p>
            <a:pPr algn="ctr"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368122 РД </a:t>
            </a:r>
            <a:r>
              <a:rPr lang="ru-R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Кизилюртовский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 с Н. Чиркей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5528671"/>
            <a:ext cx="35702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79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отработку:</a:t>
            </a:r>
          </a:p>
          <a:p>
            <a:pPr eaLnBrk="1" hangingPunct="1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</a:t>
            </a:r>
          </a:p>
          <a:p>
            <a:pPr eaLnBrk="1" hangingPunct="1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</a:t>
            </a:r>
          </a:p>
          <a:p>
            <a:pPr eaLnBrk="1" hangingPunct="1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8(8722)55-55-55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Моб.: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8-928-111-22-33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t="12694" r="13000" b="7813"/>
          <a:stretch/>
        </p:blipFill>
        <p:spPr bwMode="auto">
          <a:xfrm>
            <a:off x="0" y="906008"/>
            <a:ext cx="9906000" cy="595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36776" y="2060848"/>
            <a:ext cx="424847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Среднеобразовательная школа № 1</a:t>
            </a:r>
          </a:p>
        </p:txBody>
      </p:sp>
    </p:spTree>
    <p:extLst>
      <p:ext uri="{BB962C8B-B14F-4D97-AF65-F5344CB8AC3E}">
        <p14:creationId xmlns:p14="http://schemas.microsoft.com/office/powerpoint/2010/main" val="2237406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чердака объекта)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 rot="5400000">
            <a:off x="49894" y="2414328"/>
            <a:ext cx="5328594" cy="2893441"/>
            <a:chOff x="2513013" y="3216275"/>
            <a:chExt cx="7945437" cy="43878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513013" y="3216275"/>
              <a:ext cx="7945437" cy="438626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1" name="Группа 109"/>
            <p:cNvGrpSpPr>
              <a:grpSpLocks/>
            </p:cNvGrpSpPr>
            <p:nvPr/>
          </p:nvGrpSpPr>
          <p:grpSpPr bwMode="auto">
            <a:xfrm>
              <a:off x="2514599" y="3217863"/>
              <a:ext cx="7918461" cy="4386262"/>
              <a:chOff x="11012486" y="4158877"/>
              <a:chExt cx="715985" cy="324038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 rot="16200000" flipH="1">
                <a:off x="11370478" y="4161182"/>
                <a:ext cx="0" cy="314355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V="1">
                <a:off x="11527657" y="4158877"/>
                <a:ext cx="200813" cy="159482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flipH="1" flipV="1">
                <a:off x="11527656" y="4318360"/>
                <a:ext cx="200815" cy="164555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11012487" y="4158877"/>
                <a:ext cx="200814" cy="159483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V="1">
                <a:off x="11012486" y="4318359"/>
                <a:ext cx="200815" cy="164555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pic>
        <p:nvPicPr>
          <p:cNvPr id="12" name="Рисунок 11" descr="001.jpg"/>
          <p:cNvPicPr>
            <a:picLocks noChangeAspect="1"/>
          </p:cNvPicPr>
          <p:nvPr/>
        </p:nvPicPr>
        <p:blipFill rotWithShape="1">
          <a:blip r:embed="rId2" cstate="print"/>
          <a:srcRect l="6821" t="3848" r="5751"/>
          <a:stretch/>
        </p:blipFill>
        <p:spPr>
          <a:xfrm>
            <a:off x="4680377" y="1198299"/>
            <a:ext cx="4171883" cy="52795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337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63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311920"/>
              </p:ext>
            </p:extLst>
          </p:nvPr>
        </p:nvGraphicFramePr>
        <p:xfrm>
          <a:off x="93665" y="998538"/>
          <a:ext cx="9720263" cy="5795962"/>
        </p:xfrm>
        <a:graphic>
          <a:graphicData uri="http://schemas.openxmlformats.org/drawingml/2006/table">
            <a:tbl>
              <a:tblPr/>
              <a:tblGrid>
                <a:gridCol w="610865"/>
                <a:gridCol w="5692928"/>
                <a:gridCol w="3416470"/>
              </a:tblGrid>
              <a:tr h="634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6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здания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6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огнестойкости здания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степень огнестойкости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находящихся людей в здании: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дневное время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ночное время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120; детей 10 чел.; больных – 11 чел.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111; детей 10 чел.; больных –  11чел.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3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и конструктивные особенности здания: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высота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 (геометрические)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подвала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чердака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 этажа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2-х этажное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* 15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8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конструкции: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Наружные стены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мин. (потеря огнестойкости)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мин. (потеря несущей 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274009"/>
              </p:ext>
            </p:extLst>
          </p:nvPr>
        </p:nvGraphicFramePr>
        <p:xfrm>
          <a:off x="96097" y="999399"/>
          <a:ext cx="9713460" cy="5765920"/>
        </p:xfrm>
        <a:graphic>
          <a:graphicData uri="http://schemas.openxmlformats.org/drawingml/2006/table">
            <a:tbl>
              <a:tblPr/>
              <a:tblGrid>
                <a:gridCol w="608432"/>
                <a:gridCol w="5688632"/>
                <a:gridCol w="3416396"/>
              </a:tblGrid>
              <a:tr h="6294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00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5.1.5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целостнотсти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целостнотсти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35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умеренногорючие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435609"/>
              </p:ext>
            </p:extLst>
          </p:nvPr>
        </p:nvGraphicFramePr>
        <p:xfrm>
          <a:off x="71946" y="987912"/>
          <a:ext cx="9753323" cy="5810553"/>
        </p:xfrm>
        <a:graphic>
          <a:graphicData uri="http://schemas.openxmlformats.org/drawingml/2006/table">
            <a:tbl>
              <a:tblPr/>
              <a:tblGrid>
                <a:gridCol w="612832"/>
                <a:gridCol w="5730943"/>
                <a:gridCol w="3409548"/>
              </a:tblGrid>
              <a:tr h="653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06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5.2.4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нормальногорючие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умеренноопасные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и вид противопожарных преград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Пути эвакуации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Дверные и оконные проемы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0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Места отключения электроэнергии, вентиляции, дымоудаления.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Электроэнергия от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электрощитовой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 есть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0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элементы опасности для людей при пожаре.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Отравление СО и продуктами разложения, воздействие высокой температуры, обрушение конструкций.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6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10.4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Противопожарное водоснабжение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пожарных водоемов, их емкость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пожарный водопровод, его вид, расход воды;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гидрантов;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наличие и количество внутренних пожарных кранов;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77301"/>
              </p:ext>
            </p:extLst>
          </p:nvPr>
        </p:nvGraphicFramePr>
        <p:xfrm>
          <a:off x="63852" y="989347"/>
          <a:ext cx="9777600" cy="2486518"/>
        </p:xfrm>
        <a:graphic>
          <a:graphicData uri="http://schemas.openxmlformats.org/drawingml/2006/table">
            <a:tbl>
              <a:tblPr/>
              <a:tblGrid>
                <a:gridCol w="610356"/>
                <a:gridCol w="5686584"/>
                <a:gridCol w="3480660"/>
              </a:tblGrid>
              <a:tr h="6394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90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10.7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-тип соединения и диаметр внутренних пожарных кранов;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требуемый расход воды на нужды пожаротушения: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способы подачи воды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 л/с.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автоцистерны: с установкой на ПГ- расстояние 50 м.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01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Помещения с наличием взрывоопасных веществ и материалов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6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устройств автоматического пожаротушения и автоматической пожарной сигнализации 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Автоматическая пожарная сигнализация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«Гранит – 5».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Сигнал выведен на улицу и передается в ПЧ-15. 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1264263"/>
              </p:ext>
            </p:extLst>
          </p:nvPr>
        </p:nvGraphicFramePr>
        <p:xfrm>
          <a:off x="128590" y="1021717"/>
          <a:ext cx="9648825" cy="4325941"/>
        </p:xfrm>
        <a:graphic>
          <a:graphicData uri="http://schemas.openxmlformats.org/drawingml/2006/table">
            <a:tbl>
              <a:tblPr/>
              <a:tblGrid>
                <a:gridCol w="602975"/>
                <a:gridCol w="2187311"/>
                <a:gridCol w="3178436"/>
                <a:gridCol w="3680103"/>
              </a:tblGrid>
              <a:tr h="528409">
                <a:tc>
                  <a:txBody>
                    <a:bodyPr/>
                    <a:lstStyle/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ПРОВЕРКИ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ПРОВЕРЯЮЩИЙ ОРГАН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ВЫНЕСЕННОЕ РЕШЕНИЕ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539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02.09.2013 (Плановая)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ОНД по Кизилюртовскому району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12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339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339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(лист учёта проверки надзорными органами)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(декларация пожарной безопасности)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02.jpg"/>
          <p:cNvPicPr>
            <a:picLocks noChangeAspect="1"/>
          </p:cNvPicPr>
          <p:nvPr/>
        </p:nvPicPr>
        <p:blipFill rotWithShape="1">
          <a:blip r:embed="rId2" cstate="print"/>
          <a:srcRect l="4375" t="6751" r="4653" b="6618"/>
          <a:stretch/>
        </p:blipFill>
        <p:spPr>
          <a:xfrm>
            <a:off x="133471" y="942295"/>
            <a:ext cx="4680521" cy="5873371"/>
          </a:xfrm>
          <a:prstGeom prst="rect">
            <a:avLst/>
          </a:prstGeom>
        </p:spPr>
      </p:pic>
      <p:pic>
        <p:nvPicPr>
          <p:cNvPr id="5" name="Рисунок 4" descr="003.jpg"/>
          <p:cNvPicPr>
            <a:picLocks noChangeAspect="1"/>
          </p:cNvPicPr>
          <p:nvPr/>
        </p:nvPicPr>
        <p:blipFill rotWithShape="1">
          <a:blip r:embed="rId3" cstate="print"/>
          <a:srcRect l="6755" t="4597" r="12306" b="12948"/>
          <a:stretch/>
        </p:blipFill>
        <p:spPr>
          <a:xfrm>
            <a:off x="5008721" y="1094974"/>
            <a:ext cx="4651357" cy="5677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 </a:t>
            </a: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лист согласования)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8613" y="1268413"/>
            <a:ext cx="2928938" cy="1285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СОГЛАСОВАНО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Отдел по ГО и ЧС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МР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Кизилюртовский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Ф.И.О.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   » 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м.п.                         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48451" y="1268412"/>
            <a:ext cx="2928937" cy="1285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УТВЕРЖДАЮ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объекта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Ф.И.О.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   »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м.п.             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0749" y="5332413"/>
            <a:ext cx="2928938" cy="12858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СОГЛАСОВАНО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Республики Дагестан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Ф.И.О.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   » 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м.п.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785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(содержание)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8315"/>
              </p:ext>
            </p:extLst>
          </p:nvPr>
        </p:nvGraphicFramePr>
        <p:xfrm>
          <a:off x="236578" y="1124744"/>
          <a:ext cx="9468950" cy="31799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813407"/>
                <a:gridCol w="655543"/>
              </a:tblGrid>
              <a:tr h="50674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16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016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</a:tr>
              <a:tr h="295792">
                <a:tc>
                  <a:txBody>
                    <a:bodyPr/>
                    <a:lstStyle/>
                    <a:p>
                      <a:pPr marL="381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5792">
                <a:tc>
                  <a:txBody>
                    <a:bodyPr/>
                    <a:lstStyle/>
                    <a:p>
                      <a:pPr marL="381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Космический снимок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5792">
                <a:tc>
                  <a:txBody>
                    <a:bodyPr/>
                    <a:lstStyle/>
                    <a:p>
                      <a:pPr marL="381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Схема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расположения объекта на местности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35770">
                <a:tc>
                  <a:txBody>
                    <a:bodyPr/>
                    <a:lstStyle/>
                    <a:p>
                      <a:pPr marL="381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расположения объекта на местности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2585">
                <a:tc>
                  <a:txBody>
                    <a:bodyPr/>
                    <a:lstStyle/>
                    <a:p>
                      <a:pPr marL="381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План-эвакуации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7-10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92585">
                <a:tc>
                  <a:txBody>
                    <a:bodyPr/>
                    <a:lstStyle/>
                    <a:p>
                      <a:pPr marL="3810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чердака объекта</a:t>
                      </a:r>
                      <a:endParaRPr lang="ru-RU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89377">
                <a:tc>
                  <a:txBody>
                    <a:bodyPr/>
                    <a:lstStyle/>
                    <a:p>
                      <a:pPr marL="3810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Оперативно-технические характеристики объекта</a:t>
                      </a:r>
                      <a:endParaRPr lang="ru-RU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12-15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89377">
                <a:tc>
                  <a:txBody>
                    <a:bodyPr/>
                    <a:lstStyle/>
                    <a:p>
                      <a:pPr marL="3810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Лист учета проверки надзорными органами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86168">
                <a:tc>
                  <a:txBody>
                    <a:bodyPr/>
                    <a:lstStyle/>
                    <a:p>
                      <a:pPr marL="3810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Декларация пожарной безопасности</a:t>
                      </a:r>
                      <a:endParaRPr lang="ru-RU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0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t="9062" r="7619" b="7429"/>
          <a:stretch/>
        </p:blipFill>
        <p:spPr bwMode="auto">
          <a:xfrm>
            <a:off x="0" y="906464"/>
            <a:ext cx="9906000" cy="595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Выноска 1 197"/>
          <p:cNvSpPr>
            <a:spLocks/>
          </p:cNvSpPr>
          <p:nvPr/>
        </p:nvSpPr>
        <p:spPr bwMode="auto">
          <a:xfrm>
            <a:off x="563989" y="2276872"/>
            <a:ext cx="3835155" cy="1036836"/>
          </a:xfrm>
          <a:prstGeom prst="borderCallout1">
            <a:avLst>
              <a:gd name="adj1" fmla="val 98257"/>
              <a:gd name="adj2" fmla="val 99534"/>
              <a:gd name="adj3" fmla="val 150602"/>
              <a:gd name="adj4" fmla="val 119336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 type="oval" w="med" len="med"/>
            <a:tailEnd type="triangle" w="lg" len="lg"/>
          </a:ln>
        </p:spPr>
        <p:txBody>
          <a:bodyPr lIns="68306" tIns="34153" rIns="68306" bIns="34153" anchor="ctr"/>
          <a:lstStyle/>
          <a:p>
            <a:pPr algn="ctr"/>
            <a:r>
              <a:rPr lang="ru-RU" sz="105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05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368122 РД Кизилюртовский район с Н. Чиркей</a:t>
            </a:r>
          </a:p>
          <a:p>
            <a:pPr algn="ctr">
              <a:defRPr/>
            </a:pP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Адрес: </a:t>
            </a: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___________________</a:t>
            </a:r>
            <a:endParaRPr lang="ru-RU" sz="10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телефон/факс 8(87234)3-29-83</a:t>
            </a:r>
          </a:p>
          <a:p>
            <a:pPr algn="ctr">
              <a:defRPr/>
            </a:pP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Главный врач – </a:t>
            </a:r>
            <a:r>
              <a:rPr lang="ru-RU" sz="1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Исмаилгаджиев</a:t>
            </a: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Омар Магомедгаджиевич</a:t>
            </a:r>
            <a:endParaRPr lang="ru-RU" sz="1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моб:8(928)802-58-68</a:t>
            </a:r>
            <a:endParaRPr lang="ru-RU" sz="1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6"/>
          <p:cNvPicPr>
            <a:picLocks noChangeAspect="1" noChangeArrowheads="1"/>
          </p:cNvPicPr>
          <p:nvPr/>
        </p:nvPicPr>
        <p:blipFill>
          <a:blip r:embed="rId3" cstate="print"/>
          <a:srcRect l="15893" t="30143" r="7321" b="17000"/>
          <a:stretch>
            <a:fillRect/>
          </a:stretch>
        </p:blipFill>
        <p:spPr bwMode="auto">
          <a:xfrm>
            <a:off x="-8597" y="913115"/>
            <a:ext cx="1145173" cy="553232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t="14662" r="83492" b="79682"/>
          <a:stretch/>
        </p:blipFill>
        <p:spPr bwMode="auto">
          <a:xfrm>
            <a:off x="5173340" y="3234822"/>
            <a:ext cx="2349500" cy="565653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(космический снимок)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318795">
            <a:off x="4920059" y="3938466"/>
            <a:ext cx="792088" cy="98068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83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7400" r="6758" b="10313"/>
          <a:stretch/>
        </p:blipFill>
        <p:spPr bwMode="auto">
          <a:xfrm>
            <a:off x="6153" y="906464"/>
            <a:ext cx="9899848" cy="563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550" name="Group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237481"/>
              </p:ext>
            </p:extLst>
          </p:nvPr>
        </p:nvGraphicFramePr>
        <p:xfrm>
          <a:off x="-1" y="5877273"/>
          <a:ext cx="9896857" cy="972824"/>
        </p:xfrm>
        <a:graphic>
          <a:graphicData uri="http://schemas.openxmlformats.org/drawingml/2006/table">
            <a:tbl>
              <a:tblPr/>
              <a:tblGrid>
                <a:gridCol w="879720"/>
                <a:gridCol w="879720"/>
                <a:gridCol w="813392"/>
                <a:gridCol w="616153"/>
                <a:gridCol w="1085688"/>
                <a:gridCol w="907649"/>
                <a:gridCol w="1745477"/>
                <a:gridCol w="1741986"/>
                <a:gridCol w="1227072"/>
              </a:tblGrid>
              <a:tr h="174654">
                <a:tc gridSpan="9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516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Год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постр-ки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послед. кап. ремонта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Кол-во этажей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Общ.выс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Размеры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геометрич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(Жилого здания)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Общ.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площ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компл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количество нахождения людей / персонала в здании (чел.)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людей / персонала находящихся в здании круглосуточно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выходов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53004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1956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3,20 м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34,1х27,8 м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947,9  м</a:t>
                      </a:r>
                      <a:r>
                        <a:rPr kumimoji="0" lang="ru-RU" sz="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11/59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11/2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64" name="Picture 76"/>
          <p:cNvPicPr>
            <a:picLocks noChangeAspect="1" noChangeArrowheads="1"/>
          </p:cNvPicPr>
          <p:nvPr/>
        </p:nvPicPr>
        <p:blipFill>
          <a:blip r:embed="rId3" cstate="print"/>
          <a:srcRect l="15893" t="30143" r="7321" b="17000"/>
          <a:stretch>
            <a:fillRect/>
          </a:stretch>
        </p:blipFill>
        <p:spPr bwMode="auto">
          <a:xfrm>
            <a:off x="5701" y="919745"/>
            <a:ext cx="1145173" cy="553232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67" name="Прямая со стрелкой 66"/>
          <p:cNvCxnSpPr>
            <a:endCxn id="70" idx="1"/>
          </p:cNvCxnSpPr>
          <p:nvPr/>
        </p:nvCxnSpPr>
        <p:spPr>
          <a:xfrm>
            <a:off x="5817096" y="3429000"/>
            <a:ext cx="3024382" cy="951980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8" name="Freeform 62"/>
          <p:cNvSpPr>
            <a:spLocks/>
          </p:cNvSpPr>
          <p:nvPr/>
        </p:nvSpPr>
        <p:spPr bwMode="auto">
          <a:xfrm>
            <a:off x="8834449" y="3948932"/>
            <a:ext cx="432049" cy="241687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47" tIns="45674" rIns="91347" bIns="45674"/>
          <a:lstStyle/>
          <a:p>
            <a:pPr algn="ctr" defTabSz="912813">
              <a:defRPr/>
            </a:pPr>
            <a:endParaRPr lang="ru-RU" sz="21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9" name="Text Box 63"/>
          <p:cNvSpPr txBox="1">
            <a:spLocks noChangeArrowheads="1"/>
          </p:cNvSpPr>
          <p:nvPr/>
        </p:nvSpPr>
        <p:spPr bwMode="auto">
          <a:xfrm>
            <a:off x="8831782" y="3974377"/>
            <a:ext cx="434716" cy="19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5324" rIns="0" bIns="35324" anchor="ctr">
            <a:spAutoFit/>
          </a:bodyPr>
          <a:lstStyle/>
          <a:p>
            <a:pPr algn="ctr" defTabSz="709613" eaLnBrk="0" hangingPunct="0">
              <a:defRPr/>
            </a:pP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ПЧ - </a:t>
            </a:r>
            <a:r>
              <a:rPr lang="ru-RU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Line 58"/>
          <p:cNvSpPr>
            <a:spLocks noChangeShapeType="1"/>
          </p:cNvSpPr>
          <p:nvPr/>
        </p:nvSpPr>
        <p:spPr bwMode="auto">
          <a:xfrm>
            <a:off x="8841477" y="3940994"/>
            <a:ext cx="0" cy="439986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none"/>
            <a:tailEnd type="oval"/>
          </a:ln>
        </p:spPr>
        <p:txBody>
          <a:bodyPr wrap="none" anchor="ctr"/>
          <a:lstStyle/>
          <a:p>
            <a:pPr>
              <a:defRPr/>
            </a:pPr>
            <a:endParaRPr lang="ru-RU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113240" y="3833837"/>
            <a:ext cx="572950" cy="214314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 км</a:t>
            </a:r>
            <a:endParaRPr lang="ru-RU" sz="9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36"/>
          <p:cNvSpPr txBox="1">
            <a:spLocks noChangeArrowheads="1"/>
          </p:cNvSpPr>
          <p:nvPr/>
        </p:nvSpPr>
        <p:spPr bwMode="auto">
          <a:xfrm>
            <a:off x="277758" y="2841028"/>
            <a:ext cx="3392876" cy="1668092"/>
          </a:xfrm>
          <a:prstGeom prst="rect">
            <a:avLst/>
          </a:prstGeom>
          <a:solidFill>
            <a:srgbClr val="D9D9D9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square" lIns="127954" tIns="63980" rIns="127954" bIns="63980">
            <a:spAutoFit/>
          </a:bodyPr>
          <a:lstStyle>
            <a:defPPr>
              <a:defRPr lang="ru-RU"/>
            </a:defPPr>
            <a:lvl1pPr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5000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76350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916113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555875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площадь территории –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3,46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количество проживающего населения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– 6103  чел. </a:t>
            </a:r>
          </a:p>
          <a:p>
            <a:pPr lvl="0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(из них детей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1526) 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количество домов –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1221 (из них нежилых 0);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социально-значимых объектов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6;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котельных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– 0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д/к – 1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детский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сад –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школы –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16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77" y="4813774"/>
            <a:ext cx="405347" cy="329425"/>
          </a:xfrm>
          <a:prstGeom prst="rect">
            <a:avLst/>
          </a:prstGeom>
          <a:noFill/>
          <a:ln>
            <a:noFill/>
          </a:ln>
          <a:effectLst>
            <a:outerShdw dist="127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7602743" y="4733083"/>
            <a:ext cx="2030777" cy="856157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Начальник </a:t>
            </a:r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ПЧ-15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м-р в/с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Шамсутдинов Акай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Шапиевич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моб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: 8(929)279-66-66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диспетчерская – 8(87234)2-13-78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                            8(8722)55-15-15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787288" y="4813774"/>
            <a:ext cx="3019058" cy="893944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u="sng" dirty="0" smtClean="0">
                <a:latin typeface="Times New Roman" pitchFamily="18" charset="0"/>
                <a:cs typeface="Times New Roman" pitchFamily="18" charset="0"/>
              </a:rPr>
              <a:t>Начальник РОВД по Кизилюртовскому району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Шейхмагомедов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Ш.А.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моб:8(928)947-25-37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раб:8(87234)3-10-11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Дежурная часть – 8(87234)3-10-11</a:t>
            </a:r>
          </a:p>
        </p:txBody>
      </p:sp>
      <p:grpSp>
        <p:nvGrpSpPr>
          <p:cNvPr id="76" name="Group 53"/>
          <p:cNvGrpSpPr>
            <a:grpSpLocks/>
          </p:cNvGrpSpPr>
          <p:nvPr/>
        </p:nvGrpSpPr>
        <p:grpSpPr bwMode="auto">
          <a:xfrm>
            <a:off x="6105128" y="2103685"/>
            <a:ext cx="499768" cy="262255"/>
            <a:chOff x="2293" y="3988"/>
            <a:chExt cx="814" cy="246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grpSpPr>
        <p:sp>
          <p:nvSpPr>
            <p:cNvPr id="77" name="Rectangle 54"/>
            <p:cNvSpPr>
              <a:spLocks noChangeArrowheads="1"/>
            </p:cNvSpPr>
            <p:nvPr/>
          </p:nvSpPr>
          <p:spPr bwMode="auto">
            <a:xfrm>
              <a:off x="2702" y="3988"/>
              <a:ext cx="405" cy="246"/>
            </a:xfrm>
            <a:prstGeom prst="rect">
              <a:avLst/>
            </a:prstGeom>
            <a:grpFill/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2689" tIns="12689" rIns="12689" bIns="12689" anchor="ctr"/>
            <a:lstStyle/>
            <a:p>
              <a:pPr algn="ctr" defTabSz="912703">
                <a:defRPr/>
              </a:pP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ЦРБ</a:t>
              </a:r>
            </a:p>
            <a:p>
              <a:pPr algn="ctr" defTabSz="912703">
                <a:defRPr/>
              </a:pPr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500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8" name="Group 56"/>
            <p:cNvGrpSpPr>
              <a:grpSpLocks/>
            </p:cNvGrpSpPr>
            <p:nvPr/>
          </p:nvGrpSpPr>
          <p:grpSpPr bwMode="auto">
            <a:xfrm>
              <a:off x="2293" y="4020"/>
              <a:ext cx="361" cy="211"/>
              <a:chOff x="0" y="1"/>
              <a:chExt cx="20000" cy="19999"/>
            </a:xfrm>
            <a:grpFill/>
          </p:grpSpPr>
          <p:sp>
            <p:nvSpPr>
              <p:cNvPr id="79" name="Rectangle 57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grpFill/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1347" tIns="45674" rIns="91347" bIns="45674" anchor="ctr"/>
              <a:lstStyle/>
              <a:p>
                <a:pPr algn="ctr" defTabSz="912703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80" name="Line 58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81" name="Line 59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6905447" y="1273412"/>
            <a:ext cx="2671941" cy="1174896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558800"/>
            <a:r>
              <a:rPr lang="ru-RU" sz="1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 «</a:t>
            </a:r>
            <a:r>
              <a:rPr lang="ru-RU" sz="10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Кизилюртовская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ЦРБ» (БСМП) </a:t>
            </a:r>
          </a:p>
          <a:p>
            <a:pPr lvl="0" algn="ctr" defTabSz="558800"/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368122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РД г. Кизилюрт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Аскерханова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  <a:p>
            <a:pPr lvl="0" algn="ctr" defTabSz="558800"/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Главный врач – Гаджиев М.Э.</a:t>
            </a:r>
            <a:endParaRPr lang="ru-RU" sz="1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558800"/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раб:8(87234)2-24-12</a:t>
            </a:r>
          </a:p>
          <a:p>
            <a:pPr lvl="0" algn="ctr" defTabSz="558800"/>
            <a:r>
              <a:rPr lang="ru-RU" sz="1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моб:8(961)406-77-77</a:t>
            </a:r>
          </a:p>
          <a:p>
            <a:pPr algn="ctr" defTabSz="558800"/>
            <a:r>
              <a:rPr lang="ru-RU" sz="1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 приемного 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отделения</a:t>
            </a:r>
          </a:p>
          <a:p>
            <a:pPr lvl="0" algn="ctr" defTabSz="55880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8(87234)3-29-83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V="1">
            <a:off x="5817096" y="2420888"/>
            <a:ext cx="507890" cy="1008112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6" name="Прямая со стрелкой 35"/>
          <p:cNvCxnSpPr>
            <a:stCxn id="73" idx="0"/>
          </p:cNvCxnSpPr>
          <p:nvPr/>
        </p:nvCxnSpPr>
        <p:spPr>
          <a:xfrm flipV="1">
            <a:off x="5158751" y="3429002"/>
            <a:ext cx="658345" cy="1384772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1" name="Прямоугольник 40"/>
          <p:cNvSpPr/>
          <p:nvPr/>
        </p:nvSpPr>
        <p:spPr>
          <a:xfrm>
            <a:off x="5810535" y="2740326"/>
            <a:ext cx="572950" cy="214314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 км</a:t>
            </a:r>
            <a:endParaRPr lang="ru-RU" sz="9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01448" y="3940994"/>
            <a:ext cx="572950" cy="214314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9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  <a:endParaRPr lang="ru-RU" sz="9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149"/>
          <p:cNvGrpSpPr>
            <a:grpSpLocks/>
          </p:cNvGrpSpPr>
          <p:nvPr/>
        </p:nvGrpSpPr>
        <p:grpSpPr bwMode="auto">
          <a:xfrm>
            <a:off x="5432144" y="3255357"/>
            <a:ext cx="363603" cy="196998"/>
            <a:chOff x="2018" y="2750"/>
            <a:chExt cx="361" cy="309"/>
          </a:xfrm>
        </p:grpSpPr>
        <p:sp>
          <p:nvSpPr>
            <p:cNvPr id="28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29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51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52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9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02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03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04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05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06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07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08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09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10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11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12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13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14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15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16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17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18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19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20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121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5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6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683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расположения объекта на местности)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0" name="Группа 119"/>
          <p:cNvGrpSpPr/>
          <p:nvPr/>
        </p:nvGrpSpPr>
        <p:grpSpPr>
          <a:xfrm>
            <a:off x="1855719" y="2554324"/>
            <a:ext cx="5042434" cy="4318235"/>
            <a:chOff x="1855719" y="2554324"/>
            <a:chExt cx="5042434" cy="4318235"/>
          </a:xfrm>
        </p:grpSpPr>
        <p:sp>
          <p:nvSpPr>
            <p:cNvPr id="3" name="Полилиния 2"/>
            <p:cNvSpPr/>
            <p:nvPr/>
          </p:nvSpPr>
          <p:spPr>
            <a:xfrm rot="3866856">
              <a:off x="2216380" y="2193663"/>
              <a:ext cx="4315225" cy="5036548"/>
            </a:xfrm>
            <a:custGeom>
              <a:avLst/>
              <a:gdLst>
                <a:gd name="connsiteX0" fmla="*/ 0 w 1663700"/>
                <a:gd name="connsiteY0" fmla="*/ 1349375 h 2054225"/>
                <a:gd name="connsiteX1" fmla="*/ 568325 w 1663700"/>
                <a:gd name="connsiteY1" fmla="*/ 0 h 2054225"/>
                <a:gd name="connsiteX2" fmla="*/ 1663700 w 1663700"/>
                <a:gd name="connsiteY2" fmla="*/ 517525 h 2054225"/>
                <a:gd name="connsiteX3" fmla="*/ 974725 w 1663700"/>
                <a:gd name="connsiteY3" fmla="*/ 2054225 h 2054225"/>
                <a:gd name="connsiteX4" fmla="*/ 495300 w 1663700"/>
                <a:gd name="connsiteY4" fmla="*/ 1831975 h 2054225"/>
                <a:gd name="connsiteX5" fmla="*/ 590550 w 1663700"/>
                <a:gd name="connsiteY5" fmla="*/ 1631950 h 2054225"/>
                <a:gd name="connsiteX6" fmla="*/ 0 w 1663700"/>
                <a:gd name="connsiteY6" fmla="*/ 1349375 h 205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3700" h="2054225">
                  <a:moveTo>
                    <a:pt x="0" y="1349375"/>
                  </a:moveTo>
                  <a:lnTo>
                    <a:pt x="568325" y="0"/>
                  </a:lnTo>
                  <a:lnTo>
                    <a:pt x="1663700" y="517525"/>
                  </a:lnTo>
                  <a:lnTo>
                    <a:pt x="974725" y="2054225"/>
                  </a:lnTo>
                  <a:lnTo>
                    <a:pt x="495300" y="1831975"/>
                  </a:lnTo>
                  <a:lnTo>
                    <a:pt x="590550" y="1631950"/>
                  </a:lnTo>
                  <a:lnTo>
                    <a:pt x="0" y="1349375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 rot="5400000">
              <a:off x="4826939" y="3996187"/>
              <a:ext cx="1416423" cy="430536"/>
            </a:xfrm>
            <a:prstGeom prst="rect">
              <a:avLst/>
            </a:prstGeom>
            <a:ln w="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 rot="5400000">
              <a:off x="3318326" y="5234081"/>
              <a:ext cx="741250" cy="357167"/>
            </a:xfrm>
            <a:prstGeom prst="rect">
              <a:avLst/>
            </a:prstGeom>
            <a:solidFill>
              <a:srgbClr val="372929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/>
            <p:cNvSpPr/>
            <p:nvPr/>
          </p:nvSpPr>
          <p:spPr>
            <a:xfrm rot="5400000">
              <a:off x="4166049" y="5140741"/>
              <a:ext cx="654326" cy="323504"/>
            </a:xfrm>
            <a:prstGeom prst="rect">
              <a:avLst/>
            </a:prstGeom>
            <a:ln w="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4347133" y="3541899"/>
              <a:ext cx="624305" cy="339060"/>
            </a:xfrm>
            <a:prstGeom prst="rect">
              <a:avLst/>
            </a:prstGeom>
            <a:ln w="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 rot="5400000">
              <a:off x="3583627" y="3535906"/>
              <a:ext cx="372219" cy="225761"/>
            </a:xfrm>
            <a:prstGeom prst="rect">
              <a:avLst/>
            </a:prstGeom>
            <a:ln w="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 rot="3866856">
              <a:off x="4075363" y="3169272"/>
              <a:ext cx="1554796" cy="2489078"/>
            </a:xfrm>
            <a:custGeom>
              <a:avLst/>
              <a:gdLst>
                <a:gd name="connsiteX0" fmla="*/ 101600 w 660400"/>
                <a:gd name="connsiteY0" fmla="*/ 0 h 1108075"/>
                <a:gd name="connsiteX1" fmla="*/ 0 w 660400"/>
                <a:gd name="connsiteY1" fmla="*/ 225425 h 1108075"/>
                <a:gd name="connsiteX2" fmla="*/ 549275 w 660400"/>
                <a:gd name="connsiteY2" fmla="*/ 495300 h 1108075"/>
                <a:gd name="connsiteX3" fmla="*/ 339725 w 660400"/>
                <a:gd name="connsiteY3" fmla="*/ 952500 h 1108075"/>
                <a:gd name="connsiteX4" fmla="*/ 660400 w 660400"/>
                <a:gd name="connsiteY4" fmla="*/ 1108075 h 110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00" h="1108075">
                  <a:moveTo>
                    <a:pt x="101600" y="0"/>
                  </a:moveTo>
                  <a:lnTo>
                    <a:pt x="0" y="225425"/>
                  </a:lnTo>
                  <a:lnTo>
                    <a:pt x="549275" y="495300"/>
                  </a:lnTo>
                  <a:lnTo>
                    <a:pt x="339725" y="952500"/>
                  </a:lnTo>
                  <a:lnTo>
                    <a:pt x="660400" y="1108075"/>
                  </a:lnTo>
                </a:path>
              </a:pathLst>
            </a:custGeom>
            <a:ln w="889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 rot="3866856">
              <a:off x="3723824" y="4611429"/>
              <a:ext cx="201935" cy="413590"/>
            </a:xfrm>
            <a:custGeom>
              <a:avLst/>
              <a:gdLst>
                <a:gd name="connsiteX0" fmla="*/ 79375 w 79375"/>
                <a:gd name="connsiteY0" fmla="*/ 0 h 187325"/>
                <a:gd name="connsiteX1" fmla="*/ 0 w 79375"/>
                <a:gd name="connsiteY1" fmla="*/ 187325 h 18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375" h="187325">
                  <a:moveTo>
                    <a:pt x="79375" y="0"/>
                  </a:moveTo>
                  <a:lnTo>
                    <a:pt x="0" y="187325"/>
                  </a:lnTo>
                </a:path>
              </a:pathLst>
            </a:custGeom>
            <a:ln w="889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 rot="3866856">
              <a:off x="3037334" y="3146267"/>
              <a:ext cx="2147481" cy="979986"/>
            </a:xfrm>
            <a:custGeom>
              <a:avLst/>
              <a:gdLst>
                <a:gd name="connsiteX0" fmla="*/ 0 w 663575"/>
                <a:gd name="connsiteY0" fmla="*/ 0 h 320675"/>
                <a:gd name="connsiteX1" fmla="*/ 663575 w 663575"/>
                <a:gd name="connsiteY1" fmla="*/ 320675 h 32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575" h="320675">
                  <a:moveTo>
                    <a:pt x="0" y="0"/>
                  </a:moveTo>
                  <a:lnTo>
                    <a:pt x="663575" y="320675"/>
                  </a:lnTo>
                </a:path>
              </a:pathLst>
            </a:custGeom>
            <a:ln w="889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олилиния 66"/>
            <p:cNvSpPr/>
            <p:nvPr/>
          </p:nvSpPr>
          <p:spPr>
            <a:xfrm rot="3866856">
              <a:off x="2222266" y="2196673"/>
              <a:ext cx="4315225" cy="5036548"/>
            </a:xfrm>
            <a:custGeom>
              <a:avLst/>
              <a:gdLst>
                <a:gd name="connsiteX0" fmla="*/ 0 w 1663700"/>
                <a:gd name="connsiteY0" fmla="*/ 1349375 h 2054225"/>
                <a:gd name="connsiteX1" fmla="*/ 568325 w 1663700"/>
                <a:gd name="connsiteY1" fmla="*/ 0 h 2054225"/>
                <a:gd name="connsiteX2" fmla="*/ 1663700 w 1663700"/>
                <a:gd name="connsiteY2" fmla="*/ 517525 h 2054225"/>
                <a:gd name="connsiteX3" fmla="*/ 974725 w 1663700"/>
                <a:gd name="connsiteY3" fmla="*/ 2054225 h 2054225"/>
                <a:gd name="connsiteX4" fmla="*/ 495300 w 1663700"/>
                <a:gd name="connsiteY4" fmla="*/ 1831975 h 2054225"/>
                <a:gd name="connsiteX5" fmla="*/ 590550 w 1663700"/>
                <a:gd name="connsiteY5" fmla="*/ 1631950 h 2054225"/>
                <a:gd name="connsiteX6" fmla="*/ 0 w 1663700"/>
                <a:gd name="connsiteY6" fmla="*/ 1349375 h 2054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3700" h="2054225">
                  <a:moveTo>
                    <a:pt x="0" y="1349375"/>
                  </a:moveTo>
                  <a:lnTo>
                    <a:pt x="568325" y="0"/>
                  </a:lnTo>
                  <a:lnTo>
                    <a:pt x="1663700" y="517525"/>
                  </a:lnTo>
                  <a:lnTo>
                    <a:pt x="974725" y="2054225"/>
                  </a:lnTo>
                  <a:lnTo>
                    <a:pt x="495300" y="1831975"/>
                  </a:lnTo>
                  <a:lnTo>
                    <a:pt x="590550" y="1631950"/>
                  </a:lnTo>
                  <a:lnTo>
                    <a:pt x="0" y="1349375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 flipV="1">
            <a:off x="5538787" y="3503243"/>
            <a:ext cx="211632" cy="33165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олилиния 68"/>
          <p:cNvSpPr/>
          <p:nvPr/>
        </p:nvSpPr>
        <p:spPr>
          <a:xfrm>
            <a:off x="5191125" y="4810125"/>
            <a:ext cx="695325" cy="238125"/>
          </a:xfrm>
          <a:custGeom>
            <a:avLst/>
            <a:gdLst>
              <a:gd name="connsiteX0" fmla="*/ 0 w 695325"/>
              <a:gd name="connsiteY0" fmla="*/ 0 h 238125"/>
              <a:gd name="connsiteX1" fmla="*/ 9525 w 695325"/>
              <a:gd name="connsiteY1" fmla="*/ 238125 h 238125"/>
              <a:gd name="connsiteX2" fmla="*/ 695325 w 695325"/>
              <a:gd name="connsiteY2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5325" h="238125">
                <a:moveTo>
                  <a:pt x="0" y="0"/>
                </a:moveTo>
                <a:lnTo>
                  <a:pt x="9525" y="238125"/>
                </a:lnTo>
                <a:lnTo>
                  <a:pt x="695325" y="238125"/>
                </a:lnTo>
              </a:path>
            </a:pathLst>
          </a:custGeom>
          <a:ln w="857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9" name="Прямая соединительная линия 78"/>
          <p:cNvCxnSpPr/>
          <p:nvPr/>
        </p:nvCxnSpPr>
        <p:spPr>
          <a:xfrm flipH="1" flipV="1">
            <a:off x="5319883" y="3503243"/>
            <a:ext cx="218904" cy="33165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V="1">
            <a:off x="5319882" y="4588014"/>
            <a:ext cx="211632" cy="33165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H="1" flipV="1">
            <a:off x="5531514" y="4588013"/>
            <a:ext cx="218904" cy="33165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5531514" y="3834896"/>
            <a:ext cx="7273" cy="75311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rot="16200000" flipV="1">
            <a:off x="4336891" y="3552142"/>
            <a:ext cx="166666" cy="14618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rot="16200000" flipH="1" flipV="1">
            <a:off x="4334027" y="3721672"/>
            <a:ext cx="172393" cy="14618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rot="16200000" flipV="1">
            <a:off x="4815015" y="3724536"/>
            <a:ext cx="166666" cy="14618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rot="16200000" flipH="1" flipV="1">
            <a:off x="4812151" y="3555007"/>
            <a:ext cx="172393" cy="14618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rot="16200000" flipV="1">
            <a:off x="4656422" y="3545456"/>
            <a:ext cx="5728" cy="331945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V="1">
            <a:off x="4495944" y="4975330"/>
            <a:ext cx="159020" cy="15320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H="1" flipV="1">
            <a:off x="4331461" y="4975330"/>
            <a:ext cx="164484" cy="15320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4331460" y="5476447"/>
            <a:ext cx="159020" cy="15320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 flipH="1" flipV="1">
            <a:off x="4490480" y="5476446"/>
            <a:ext cx="164484" cy="15320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V="1">
            <a:off x="4490480" y="5128539"/>
            <a:ext cx="5465" cy="347908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V="1">
            <a:off x="3771908" y="3463076"/>
            <a:ext cx="110709" cy="87061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 flipV="1">
            <a:off x="3657395" y="3463076"/>
            <a:ext cx="114513" cy="87061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V="1">
            <a:off x="3657394" y="3747835"/>
            <a:ext cx="110709" cy="87061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 flipV="1">
            <a:off x="3768103" y="3747835"/>
            <a:ext cx="114513" cy="87061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V="1">
            <a:off x="3768103" y="3550137"/>
            <a:ext cx="3805" cy="197698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flipV="1">
            <a:off x="3692104" y="5042038"/>
            <a:ext cx="175430" cy="17356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flipH="1" flipV="1">
            <a:off x="3510646" y="5042038"/>
            <a:ext cx="181458" cy="17356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flipV="1">
            <a:off x="3510645" y="5609726"/>
            <a:ext cx="175430" cy="17356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H="1" flipV="1">
            <a:off x="3686075" y="5609726"/>
            <a:ext cx="181458" cy="17356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V="1">
            <a:off x="3686075" y="5215601"/>
            <a:ext cx="6029" cy="394126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4654964" y="2636912"/>
            <a:ext cx="4322" cy="757140"/>
          </a:xfrm>
          <a:prstGeom prst="line">
            <a:avLst/>
          </a:prstGeom>
          <a:ln w="825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>
            <a:endCxn id="7" idx="1"/>
          </p:cNvCxnSpPr>
          <p:nvPr/>
        </p:nvCxnSpPr>
        <p:spPr>
          <a:xfrm>
            <a:off x="4111074" y="3394052"/>
            <a:ext cx="1072333" cy="0"/>
          </a:xfrm>
          <a:prstGeom prst="line">
            <a:avLst/>
          </a:prstGeom>
          <a:ln w="825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Прямоугольник 113"/>
          <p:cNvSpPr/>
          <p:nvPr/>
        </p:nvSpPr>
        <p:spPr>
          <a:xfrm>
            <a:off x="2360712" y="4919666"/>
            <a:ext cx="1033916" cy="1101622"/>
          </a:xfrm>
          <a:prstGeom prst="rect">
            <a:avLst/>
          </a:prstGeom>
          <a:pattFill prst="dashUpDiag">
            <a:fgClr>
              <a:srgbClr val="00B050"/>
            </a:fgClr>
            <a:bgClr>
              <a:schemeClr val="bg1"/>
            </a:bgClr>
          </a:patt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2936776" y="4077072"/>
            <a:ext cx="636938" cy="56086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ПВ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118" name="Прямая соединительная линия 117"/>
          <p:cNvCxnSpPr/>
          <p:nvPr/>
        </p:nvCxnSpPr>
        <p:spPr>
          <a:xfrm>
            <a:off x="1280592" y="2545854"/>
            <a:ext cx="6552728" cy="0"/>
          </a:xfrm>
          <a:prstGeom prst="line">
            <a:avLst/>
          </a:prstGeom>
          <a:ln w="203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1290117" y="2545854"/>
            <a:ext cx="6552728" cy="0"/>
          </a:xfrm>
          <a:prstGeom prst="line">
            <a:avLst/>
          </a:prstGeom>
          <a:ln w="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Прямоугольник 127"/>
          <p:cNvSpPr/>
          <p:nvPr/>
        </p:nvSpPr>
        <p:spPr>
          <a:xfrm>
            <a:off x="4825258" y="5215601"/>
            <a:ext cx="1485635" cy="805687"/>
          </a:xfrm>
          <a:prstGeom prst="rect">
            <a:avLst/>
          </a:prstGeom>
          <a:pattFill prst="dashUpDiag">
            <a:fgClr>
              <a:srgbClr val="00B050"/>
            </a:fgClr>
            <a:bgClr>
              <a:schemeClr val="bg1"/>
            </a:bgClr>
          </a:patt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/>
          <p:cNvSpPr/>
          <p:nvPr/>
        </p:nvSpPr>
        <p:spPr>
          <a:xfrm>
            <a:off x="4279688" y="4002451"/>
            <a:ext cx="736598" cy="707499"/>
          </a:xfrm>
          <a:prstGeom prst="rect">
            <a:avLst/>
          </a:prstGeom>
          <a:pattFill prst="dashUpDiag">
            <a:fgClr>
              <a:srgbClr val="00B050"/>
            </a:fgClr>
            <a:bgClr>
              <a:schemeClr val="bg1"/>
            </a:bgClr>
          </a:patt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14732" r="12476" b="7887"/>
          <a:stretch/>
        </p:blipFill>
        <p:spPr bwMode="auto">
          <a:xfrm>
            <a:off x="1" y="906010"/>
            <a:ext cx="9906000" cy="595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48744" y="1628800"/>
            <a:ext cx="424847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Среднеобразовательная школа №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t="11905" r="12380" b="7440"/>
          <a:stretch/>
        </p:blipFill>
        <p:spPr bwMode="auto">
          <a:xfrm>
            <a:off x="0" y="906009"/>
            <a:ext cx="9906000" cy="595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8744" y="2060848"/>
            <a:ext cx="424847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Среднеобразовательная школа № 1</a:t>
            </a:r>
          </a:p>
        </p:txBody>
      </p:sp>
    </p:spTree>
    <p:extLst>
      <p:ext uri="{BB962C8B-B14F-4D97-AF65-F5344CB8AC3E}">
        <p14:creationId xmlns:p14="http://schemas.microsoft.com/office/powerpoint/2010/main" val="2516192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  <a:endParaRPr lang="ru-RU" sz="1500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эвакуации)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5" t="11458" r="12476" b="7887"/>
          <a:stretch/>
        </p:blipFill>
        <p:spPr bwMode="auto">
          <a:xfrm>
            <a:off x="0" y="906010"/>
            <a:ext cx="9905999" cy="595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66036" y="1628800"/>
            <a:ext cx="424847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Среднеобразовательная школа № 1</a:t>
            </a:r>
          </a:p>
        </p:txBody>
      </p:sp>
    </p:spTree>
    <p:extLst>
      <p:ext uri="{BB962C8B-B14F-4D97-AF65-F5344CB8AC3E}">
        <p14:creationId xmlns:p14="http://schemas.microsoft.com/office/powerpoint/2010/main" val="34670002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3472</TotalTime>
  <Words>1068</Words>
  <Application>Microsoft Office PowerPoint</Application>
  <PresentationFormat>Лист A4 (210x297 мм)</PresentationFormat>
  <Paragraphs>378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МЧС</dc:creator>
  <cp:lastModifiedBy>SAMSUNG</cp:lastModifiedBy>
  <cp:revision>269</cp:revision>
  <dcterms:modified xsi:type="dcterms:W3CDTF">2015-09-30T10:40:52Z</dcterms:modified>
</cp:coreProperties>
</file>