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72" r:id="rId2"/>
    <p:sldId id="256" r:id="rId3"/>
    <p:sldId id="257" r:id="rId4"/>
    <p:sldId id="258" r:id="rId5"/>
    <p:sldId id="259" r:id="rId6"/>
    <p:sldId id="270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6" r:id="rId15"/>
    <p:sldId id="271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FFFF00"/>
    <a:srgbClr val="FF0066"/>
    <a:srgbClr val="000000"/>
    <a:srgbClr val="FF33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06" d="100"/>
          <a:sy n="106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8067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604B4-5963-43C6-BDF7-75AD72854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C33F9-52D0-4829-8CA3-979CBB7DD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AA876-31CD-46E4-A864-B3A39BC68F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CF79E-8308-405B-BFA8-EA172A21C7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B6624-BB44-46B6-B52E-C32C3D7908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916E8-CDDB-4413-9CA8-75B39AF24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8688-76ED-4FDF-9293-03E448DE89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A42A6-FE66-47E7-867F-6E97E14548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3146B-FB07-4D2C-95B3-BFC5F46DBB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6E833-B2C6-46A6-9006-0DFA60BB4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13295-B137-4DED-8F9C-C42C7057B4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705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5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705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2FCAA597-6104-4D59-9AB7-3436410F6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900igr.net/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2" name="WordArt 4"/>
          <p:cNvSpPr>
            <a:spLocks noChangeArrowheads="1" noChangeShapeType="1" noTextEdit="1"/>
          </p:cNvSpPr>
          <p:nvPr/>
        </p:nvSpPr>
        <p:spPr bwMode="auto">
          <a:xfrm>
            <a:off x="330200" y="381000"/>
            <a:ext cx="8813800" cy="2982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Презентация « целевые возрастные группы»</a:t>
            </a:r>
          </a:p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Директор </a:t>
            </a:r>
          </a:p>
          <a:p>
            <a:pPr algn="ctr"/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МКОУ «</a:t>
            </a:r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Калинская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СОШ"</a:t>
            </a:r>
            <a:endParaRPr lang="ru-RU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124934" name="WordArt 6"/>
          <p:cNvSpPr>
            <a:spLocks noChangeArrowheads="1" noChangeShapeType="1" noTextEdit="1"/>
          </p:cNvSpPr>
          <p:nvPr/>
        </p:nvSpPr>
        <p:spPr bwMode="auto">
          <a:xfrm>
            <a:off x="4211638" y="3973513"/>
            <a:ext cx="4333875" cy="148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Эмиргамзаев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endParaRPr lang="ru-RU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  <a:p>
            <a:pPr algn="ctr"/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Курбан</a:t>
            </a:r>
            <a:endParaRPr lang="ru-RU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</a:t>
            </a:r>
            <a:r>
              <a:rPr lang="ru-RU" sz="3600" kern="10" dirty="0" err="1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Эмиргамзаевич</a:t>
            </a:r>
            <a:endParaRPr lang="ru-RU" sz="36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Impact"/>
            </a:endParaRPr>
          </a:p>
        </p:txBody>
      </p:sp>
      <p:sp>
        <p:nvSpPr>
          <p:cNvPr id="5" name="Скругленный прямоугольник 4">
            <a:hlinkClick r:id="rId3" tooltip=" Каталог презентаций "/>
          </p:cNvPr>
          <p:cNvSpPr/>
          <p:nvPr/>
        </p:nvSpPr>
        <p:spPr>
          <a:xfrm>
            <a:off x="3898900" y="6477000"/>
            <a:ext cx="1346200" cy="355600"/>
          </a:xfrm>
          <a:prstGeom prst="roundRect">
            <a:avLst/>
          </a:prstGeom>
          <a:gradFill flip="none" rotWithShape="1">
            <a:gsLst>
              <a:gs pos="0">
                <a:srgbClr val="FFFFFF"/>
              </a:gs>
              <a:gs pos="100000">
                <a:srgbClr val="FFFFFF">
                  <a:shade val="88000"/>
                </a:srgbClr>
              </a:gs>
            </a:gsLst>
            <a:lin ang="5400000" scaled="1"/>
            <a:tileRect/>
          </a:gradFill>
          <a:ln w="12700">
            <a:solidFill>
              <a:srgbClr val="33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8900" tIns="25400" rIns="88900" bIns="50800" anchor="ctr"/>
          <a:lstStyle/>
          <a:p>
            <a:pPr algn="ctr">
              <a:defRPr/>
            </a:pPr>
            <a:r>
              <a:rPr lang="ru-RU" sz="2000" u="sng" dirty="0" smtClean="0">
                <a:solidFill>
                  <a:srgbClr val="3333CC"/>
                </a:solidFill>
              </a:rPr>
              <a:t>Кала</a:t>
            </a:r>
            <a:endParaRPr lang="ru-RU" sz="2000" u="sng" dirty="0">
              <a:solidFill>
                <a:srgbClr val="3333CC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2" grpId="0" animBg="1"/>
      <p:bldP spid="12493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468313" y="1844675"/>
            <a:ext cx="80645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FFFF00"/>
                </a:solidFill>
              </a:rPr>
              <a:t>Объяснение должно быть просто по своему содержанию.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FFFF00"/>
                </a:solidFill>
              </a:rPr>
              <a:t>Следует четко выделять нужные части и основные элементы, понятия.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ru-RU" sz="2800" b="1">
                <a:solidFill>
                  <a:srgbClr val="FFFF00"/>
                </a:solidFill>
              </a:rPr>
              <a:t>Закреплять восприятие практическими действиями и с помощью слова </a:t>
            </a:r>
          </a:p>
          <a:p>
            <a:pPr>
              <a:spcBef>
                <a:spcPct val="50000"/>
              </a:spcBef>
            </a:pPr>
            <a:endParaRPr lang="ru-RU" sz="2800" b="1">
              <a:solidFill>
                <a:srgbClr val="FFFF00"/>
              </a:solidFill>
            </a:endParaRPr>
          </a:p>
        </p:txBody>
      </p:sp>
      <p:sp>
        <p:nvSpPr>
          <p:cNvPr id="118789" name="WordArt 5"/>
          <p:cNvSpPr>
            <a:spLocks noChangeArrowheads="1" noChangeShapeType="1" noTextEdit="1"/>
          </p:cNvSpPr>
          <p:nvPr/>
        </p:nvSpPr>
        <p:spPr bwMode="auto">
          <a:xfrm>
            <a:off x="1116013" y="476250"/>
            <a:ext cx="6408737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Рекомендации</a:t>
            </a:r>
          </a:p>
        </p:txBody>
      </p:sp>
      <p:pic>
        <p:nvPicPr>
          <p:cNvPr id="118790" name="Picture 6" descr="zvonok2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9925" y="4581525"/>
            <a:ext cx="18002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/>
      <p:bldP spid="11878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3" name="WordArt 5"/>
          <p:cNvSpPr>
            <a:spLocks noChangeArrowheads="1" noChangeShapeType="1" noTextEdit="1"/>
          </p:cNvSpPr>
          <p:nvPr/>
        </p:nvSpPr>
        <p:spPr bwMode="auto">
          <a:xfrm>
            <a:off x="1187450" y="765175"/>
            <a:ext cx="756126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дидактические игры </a:t>
            </a:r>
          </a:p>
        </p:txBody>
      </p:sp>
      <p:sp>
        <p:nvSpPr>
          <p:cNvPr id="119814" name="Text Box 6"/>
          <p:cNvSpPr txBox="1">
            <a:spLocks noChangeArrowheads="1"/>
          </p:cNvSpPr>
          <p:nvPr/>
        </p:nvSpPr>
        <p:spPr bwMode="auto">
          <a:xfrm>
            <a:off x="468313" y="1773238"/>
            <a:ext cx="8243887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Большое значение </a:t>
            </a:r>
            <a:r>
              <a:rPr lang="ru-RU" sz="2400" b="1" i="1">
                <a:solidFill>
                  <a:srgbClr val="FFFF00"/>
                </a:solidFill>
              </a:rPr>
              <a:t>для развития функции мышления</a:t>
            </a:r>
            <a:r>
              <a:rPr lang="ru-RU" sz="2400" b="1">
                <a:solidFill>
                  <a:srgbClr val="FFFF00"/>
                </a:solidFill>
              </a:rPr>
              <a:t> имеют игры, требующие демонстрацию уже имеющихся знаний, умений, навыков; широту кругозора, так и реагирования на различные обстоятельства и ситуации игры. </a:t>
            </a:r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FF00"/>
                </a:solidFill>
              </a:rPr>
              <a:t>Воспитательное значение </a:t>
            </a:r>
            <a:r>
              <a:rPr lang="ru-RU" sz="2400" b="1" i="1">
                <a:solidFill>
                  <a:srgbClr val="FFFF00"/>
                </a:solidFill>
              </a:rPr>
              <a:t>дидактических игр</a:t>
            </a:r>
            <a:r>
              <a:rPr lang="ru-RU" sz="2400" b="1">
                <a:solidFill>
                  <a:srgbClr val="FFFF00"/>
                </a:solidFill>
              </a:rPr>
              <a:t> велико: в процессе игровой деятельности развиваются буквально все психические функции и качества ребенка: острота ощущений и восприятия, внимание, оперативная память, воображение, мышление, социальные чувства, волевые качества. </a:t>
            </a:r>
          </a:p>
        </p:txBody>
      </p:sp>
      <p:pic>
        <p:nvPicPr>
          <p:cNvPr id="119815" name="Picture 7" descr="AG00020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3068638"/>
            <a:ext cx="1428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98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98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98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3" grpId="0" animBg="1"/>
      <p:bldP spid="1198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6" name="Text Box 4"/>
          <p:cNvSpPr txBox="1">
            <a:spLocks noChangeArrowheads="1"/>
          </p:cNvSpPr>
          <p:nvPr/>
        </p:nvSpPr>
        <p:spPr bwMode="auto">
          <a:xfrm>
            <a:off x="250825" y="1268413"/>
            <a:ext cx="8569325" cy="476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66"/>
                </a:solidFill>
              </a:rPr>
              <a:t>Игры полезны и для развития способностей младших школьников регулировать свои эмоциональные состояния. Интерес к играм связан у детей с яркими эмоциональными переживаниями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66"/>
                </a:solidFill>
              </a:rPr>
              <a:t>Для них характерны следующие </a:t>
            </a:r>
            <a:r>
              <a:rPr lang="ru-RU" b="1" i="1">
                <a:solidFill>
                  <a:srgbClr val="FF0066"/>
                </a:solidFill>
              </a:rPr>
              <a:t>особенности эмоций</a:t>
            </a:r>
            <a:r>
              <a:rPr lang="ru-RU" b="1">
                <a:solidFill>
                  <a:srgbClr val="FF0066"/>
                </a:solidFill>
              </a:rPr>
              <a:t>: непосредственный характер, яркое внешнее выражение в мимике, движениях, возгласах.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66"/>
                </a:solidFill>
              </a:rPr>
              <a:t>Дети не способны контролировать и сдерживать эмоции, если это требуется обстоятельствами. Эти качества эмоциональных состояний, представленные стихийному течению, могут закрепиться и стать чертами характера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66"/>
                </a:solidFill>
              </a:rPr>
              <a:t>В младшем школьном возрасте формируются и воспитываются волевые качества. Как правило, они в своей волевой деятельности руководствуются лишь ближайшими целями </a:t>
            </a:r>
          </a:p>
          <a:p>
            <a:pPr>
              <a:spcBef>
                <a:spcPct val="50000"/>
              </a:spcBef>
            </a:pPr>
            <a:r>
              <a:rPr lang="ru-RU" b="1">
                <a:solidFill>
                  <a:srgbClr val="FF0066"/>
                </a:solidFill>
              </a:rPr>
              <a:t>У  ребят необходимо воспитывать устойчивую целеустремленность, выдержку, инициативность, самостоятельность, решительность </a:t>
            </a:r>
          </a:p>
        </p:txBody>
      </p:sp>
      <p:sp>
        <p:nvSpPr>
          <p:cNvPr id="120838" name="WordArt 6"/>
          <p:cNvSpPr>
            <a:spLocks noChangeArrowheads="1" noChangeShapeType="1" noTextEdit="1"/>
          </p:cNvSpPr>
          <p:nvPr/>
        </p:nvSpPr>
        <p:spPr bwMode="auto">
          <a:xfrm>
            <a:off x="1116013" y="333375"/>
            <a:ext cx="6624637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особенности эмоций </a:t>
            </a:r>
          </a:p>
        </p:txBody>
      </p:sp>
      <p:pic>
        <p:nvPicPr>
          <p:cNvPr id="120839" name="Picture 7" descr="2608_prev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088" y="5734050"/>
            <a:ext cx="1331912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08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6" grpId="0"/>
      <p:bldP spid="1208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9" name="WordArt 5"/>
          <p:cNvSpPr>
            <a:spLocks noChangeArrowheads="1" noChangeShapeType="1" noTextEdit="1"/>
          </p:cNvSpPr>
          <p:nvPr/>
        </p:nvSpPr>
        <p:spPr bwMode="auto">
          <a:xfrm>
            <a:off x="1476375" y="333375"/>
            <a:ext cx="64801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эмоциональная сфера </a:t>
            </a:r>
          </a:p>
        </p:txBody>
      </p:sp>
      <p:sp>
        <p:nvSpPr>
          <p:cNvPr id="123910" name="Text Box 6"/>
          <p:cNvSpPr txBox="1">
            <a:spLocks noChangeArrowheads="1"/>
          </p:cNvSpPr>
          <p:nvPr/>
        </p:nvSpPr>
        <p:spPr bwMode="auto">
          <a:xfrm>
            <a:off x="0" y="908050"/>
            <a:ext cx="9144000" cy="448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/>
            <a:r>
              <a:rPr lang="ru-RU" b="1">
                <a:solidFill>
                  <a:srgbClr val="000000"/>
                </a:solidFill>
              </a:rPr>
              <a:t>эмоциональная сфера младших школьников характеризуется: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000000"/>
                </a:solidFill>
              </a:rPr>
              <a:t>легкой отзывчивостью на происходящие события 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FFFF00"/>
                </a:solidFill>
              </a:rPr>
              <a:t> непосредственностью и откровенностью выражения своих переживаний — радости, печали, страха, удовольствия или неудовольствия 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FFFF00"/>
                </a:solidFill>
              </a:rPr>
              <a:t>готовностью к аффекту страха; в процессе учебной деятельности страх ребенок переживает как предчувствие неприятностей, неудач, неуверенности в своих силах, невозможность справиться с заданием; 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FFFF00"/>
                </a:solidFill>
              </a:rPr>
              <a:t>большой эмоциональной неустойчивостью, частой сменой настроений 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FFFF00"/>
                </a:solidFill>
              </a:rPr>
              <a:t>эмоциогенными факторами для младших школьников являются не только игры и общение со сверстниками, но и успехи в учебе и оценка этих успехов учителем и одноклассниками </a:t>
            </a:r>
          </a:p>
          <a:p>
            <a:pPr marL="457200" indent="-457200">
              <a:buFontTx/>
              <a:buAutoNum type="arabicParenR"/>
            </a:pPr>
            <a:r>
              <a:rPr lang="ru-RU" b="1">
                <a:solidFill>
                  <a:srgbClr val="FFFF00"/>
                </a:solidFill>
              </a:rPr>
              <a:t>свои и чужие эмоции и чувства слабо осознаются и понимаются; мимика других воспринимается часто неверно, так же как и истолкование</a:t>
            </a:r>
            <a:r>
              <a:rPr lang="ru-RU" b="1">
                <a:solidFill>
                  <a:srgbClr val="000000"/>
                </a:solidFill>
              </a:rPr>
              <a:t> выражения чувств окружающими, что приводит к неадекватным ответным реакциям младших школьников</a:t>
            </a:r>
            <a:r>
              <a:rPr lang="ru-RU" b="1"/>
              <a:t> </a:t>
            </a:r>
          </a:p>
        </p:txBody>
      </p:sp>
      <p:pic>
        <p:nvPicPr>
          <p:cNvPr id="123911" name="Picture 7" descr="1191268711_c41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5084763"/>
            <a:ext cx="2195512" cy="177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animBg="1"/>
      <p:bldP spid="1239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61" name="WordArt 5"/>
          <p:cNvSpPr>
            <a:spLocks noChangeArrowheads="1" noChangeShapeType="1" noTextEdit="1"/>
          </p:cNvSpPr>
          <p:nvPr/>
        </p:nvSpPr>
        <p:spPr bwMode="auto">
          <a:xfrm>
            <a:off x="1116013" y="620713"/>
            <a:ext cx="6840537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черты характера </a:t>
            </a:r>
          </a:p>
        </p:txBody>
      </p:sp>
      <p:sp>
        <p:nvSpPr>
          <p:cNvPr id="121862" name="Text Box 6"/>
          <p:cNvSpPr txBox="1">
            <a:spLocks noChangeArrowheads="1"/>
          </p:cNvSpPr>
          <p:nvPr/>
        </p:nvSpPr>
        <p:spPr bwMode="auto">
          <a:xfrm>
            <a:off x="900113" y="2060575"/>
            <a:ext cx="7416800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Неустойчивы и </a:t>
            </a:r>
            <a:r>
              <a:rPr lang="ru-RU" sz="2000" b="1" i="1">
                <a:solidFill>
                  <a:srgbClr val="FF0066"/>
                </a:solidFill>
              </a:rPr>
              <a:t>черты характера</a:t>
            </a:r>
            <a:r>
              <a:rPr lang="ru-RU" sz="2000" b="1">
                <a:solidFill>
                  <a:srgbClr val="FF0066"/>
                </a:solidFill>
              </a:rPr>
              <a:t> младшего школьника. Особенно это относится к нравственным чертам личности ребенка.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Нередко дети бывают, капризны, эгоистичны, грубы, недисциплинированны.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 Эти нежелательные проявления личности ребенка связаны с неправильным дошкольным воспитанием. </a:t>
            </a:r>
          </a:p>
          <a:p>
            <a:pPr>
              <a:spcBef>
                <a:spcPct val="50000"/>
              </a:spcBef>
            </a:pPr>
            <a:endParaRPr lang="ru-RU" sz="2000" b="1">
              <a:solidFill>
                <a:srgbClr val="FF0066"/>
              </a:solidFill>
            </a:endParaRPr>
          </a:p>
        </p:txBody>
      </p:sp>
      <p:pic>
        <p:nvPicPr>
          <p:cNvPr id="121863" name="Picture 7" descr="malch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4711700"/>
            <a:ext cx="1906588" cy="214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1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1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61" grpId="0" animBg="1"/>
      <p:bldP spid="1218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Text Box 4"/>
          <p:cNvSpPr txBox="1">
            <a:spLocks noChangeArrowheads="1"/>
          </p:cNvSpPr>
          <p:nvPr/>
        </p:nvSpPr>
        <p:spPr bwMode="auto">
          <a:xfrm>
            <a:off x="827088" y="692150"/>
            <a:ext cx="7632700" cy="544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i="1" u="sng">
                <a:solidFill>
                  <a:srgbClr val="FF3300"/>
                </a:solidFill>
              </a:rPr>
              <a:t>ВЫВОД: Психологические особенности учащихся 5-6 классов</a:t>
            </a:r>
            <a:endParaRPr lang="ru-RU" sz="3200">
              <a:solidFill>
                <a:srgbClr val="FF3300"/>
              </a:solidFill>
            </a:endParaRPr>
          </a:p>
          <a:p>
            <a:r>
              <a:rPr lang="ru-RU" sz="2400" b="1">
                <a:solidFill>
                  <a:schemeClr val="hlink"/>
                </a:solidFill>
              </a:rPr>
              <a:t>В связи с началом этапа полового созревания изменения происходят в познавательной сфере младшего подростка:</a:t>
            </a:r>
          </a:p>
          <a:p>
            <a:r>
              <a:rPr lang="ru-RU" sz="2400" b="1">
                <a:solidFill>
                  <a:schemeClr val="hlink"/>
                </a:solidFill>
              </a:rPr>
              <a:t>1. Замедляется темп их деятельности (на выполнение определённой работы теперь школьнику требуется больше времени, в том числе и на выполнение домашнего задания).</a:t>
            </a:r>
          </a:p>
          <a:p>
            <a:r>
              <a:rPr lang="ru-RU" sz="2400" b="1">
                <a:solidFill>
                  <a:schemeClr val="hlink"/>
                </a:solidFill>
              </a:rPr>
              <a:t>2. Дети часто отвлекаются, неадекватно реагируют на замечания.</a:t>
            </a:r>
          </a:p>
          <a:p>
            <a:r>
              <a:rPr lang="ru-RU" sz="2400" b="1">
                <a:solidFill>
                  <a:schemeClr val="hlink"/>
                </a:solidFill>
              </a:rPr>
              <a:t>3. Иногда ведут себя вызывающе,</a:t>
            </a:r>
          </a:p>
          <a:p>
            <a:r>
              <a:rPr lang="ru-RU" sz="2400" b="1">
                <a:solidFill>
                  <a:schemeClr val="hlink"/>
                </a:solidFill>
              </a:rPr>
              <a:t> бывают раздражены, капризны, их </a:t>
            </a:r>
          </a:p>
          <a:p>
            <a:r>
              <a:rPr lang="ru-RU" sz="2400" b="1">
                <a:solidFill>
                  <a:schemeClr val="hlink"/>
                </a:solidFill>
              </a:rPr>
              <a:t>настроение часто меняется</a:t>
            </a:r>
          </a:p>
        </p:txBody>
      </p:sp>
      <p:pic>
        <p:nvPicPr>
          <p:cNvPr id="126981" name="Picture 5" descr="shko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688" y="4722813"/>
            <a:ext cx="2627312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5" name="WordArt 5"/>
          <p:cNvSpPr>
            <a:spLocks noChangeArrowheads="1" noChangeShapeType="1" noTextEdit="1"/>
          </p:cNvSpPr>
          <p:nvPr/>
        </p:nvSpPr>
        <p:spPr bwMode="auto">
          <a:xfrm>
            <a:off x="2627313" y="404813"/>
            <a:ext cx="45370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ВЫВОД</a:t>
            </a:r>
          </a:p>
        </p:txBody>
      </p:sp>
      <p:sp>
        <p:nvSpPr>
          <p:cNvPr id="122886" name="Text Box 6"/>
          <p:cNvSpPr txBox="1">
            <a:spLocks noChangeArrowheads="1"/>
          </p:cNvSpPr>
          <p:nvPr/>
        </p:nvSpPr>
        <p:spPr bwMode="auto">
          <a:xfrm>
            <a:off x="395288" y="1196975"/>
            <a:ext cx="8459787" cy="520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FF0066"/>
                </a:solidFill>
              </a:rPr>
              <a:t>Необходимо обратить внимание на правильную организацию расписания и построение дополнительных занятий с детьми младшего школьного возраста. </a:t>
            </a:r>
          </a:p>
          <a:p>
            <a:r>
              <a:rPr lang="ru-RU" sz="2400" b="1">
                <a:solidFill>
                  <a:srgbClr val="FF0066"/>
                </a:solidFill>
              </a:rPr>
              <a:t>Нагрузка не должна быть чрезмерной. </a:t>
            </a:r>
          </a:p>
          <a:p>
            <a:r>
              <a:rPr lang="ru-RU" sz="2400" b="1">
                <a:solidFill>
                  <a:srgbClr val="FF0066"/>
                </a:solidFill>
              </a:rPr>
              <a:t>Обучение должно носить наглядный характер с простым и доходчивым объяснением.</a:t>
            </a:r>
          </a:p>
          <a:p>
            <a:r>
              <a:rPr lang="ru-RU" sz="2400" b="1">
                <a:solidFill>
                  <a:srgbClr val="FF0066"/>
                </a:solidFill>
              </a:rPr>
              <a:t>Нужно обратить особое внимание на формирование правильной осанки у детей и обучение правильному дыханию. </a:t>
            </a:r>
          </a:p>
          <a:p>
            <a:r>
              <a:rPr lang="ru-RU" sz="2400" b="1">
                <a:solidFill>
                  <a:srgbClr val="FF0066"/>
                </a:solidFill>
              </a:rPr>
              <a:t>На занятиях широко использовать дидактические игры, как незаменимое воспитательное средство развития морально-волевых качеств младшего школьника.</a:t>
            </a:r>
          </a:p>
        </p:txBody>
      </p:sp>
      <p:pic>
        <p:nvPicPr>
          <p:cNvPr id="122887" name="Picture 7" descr="bberas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750" y="1700213"/>
            <a:ext cx="1619250" cy="136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88" name="Picture 8" descr="raste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5373688"/>
            <a:ext cx="1547812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5" grpId="0" animBg="1"/>
      <p:bldP spid="12288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1" name="WordArt 5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8015287" cy="51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Анатомо-физиологические,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эмоциональные  и психологические 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особенности детей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младшего школьного возраста</a:t>
            </a:r>
          </a:p>
        </p:txBody>
      </p:sp>
      <p:pic>
        <p:nvPicPr>
          <p:cNvPr id="3075" name="Picture 6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429000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357563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8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25" y="260350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9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572125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0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25" y="5572125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1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513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28" name="Picture 12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5572125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1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5" name="WordArt 5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497887" cy="171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возрастные группы детей</a:t>
            </a:r>
          </a:p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школьного возраста 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323850" y="2838678"/>
            <a:ext cx="74183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>
              <a:buFontTx/>
              <a:buChar char="•"/>
            </a:pPr>
            <a:r>
              <a:rPr lang="ru-RU" sz="2800" dirty="0">
                <a:solidFill>
                  <a:srgbClr val="FF0066"/>
                </a:solidFill>
              </a:rPr>
              <a:t> </a:t>
            </a:r>
            <a:r>
              <a:rPr lang="ru-RU" sz="2800" b="1" dirty="0">
                <a:solidFill>
                  <a:srgbClr val="FF0066"/>
                </a:solidFill>
              </a:rPr>
              <a:t>Младшая школьная (от </a:t>
            </a:r>
            <a:r>
              <a:rPr lang="ru-RU" sz="2800" b="1" dirty="0" smtClean="0">
                <a:solidFill>
                  <a:srgbClr val="FF0066"/>
                </a:solidFill>
              </a:rPr>
              <a:t>9 </a:t>
            </a:r>
            <a:r>
              <a:rPr lang="ru-RU" sz="2800" b="1" dirty="0">
                <a:solidFill>
                  <a:srgbClr val="FF0066"/>
                </a:solidFill>
              </a:rPr>
              <a:t>до </a:t>
            </a:r>
            <a:r>
              <a:rPr lang="ru-RU" sz="2800" b="1" dirty="0" smtClean="0">
                <a:solidFill>
                  <a:srgbClr val="FF0066"/>
                </a:solidFill>
              </a:rPr>
              <a:t>11 </a:t>
            </a:r>
            <a:r>
              <a:rPr lang="ru-RU" sz="2800" b="1" dirty="0">
                <a:solidFill>
                  <a:srgbClr val="FF0066"/>
                </a:solidFill>
              </a:rPr>
              <a:t>лет);</a:t>
            </a:r>
          </a:p>
          <a:p>
            <a:pPr marL="457200" indent="-457200" algn="ctr">
              <a:buFontTx/>
              <a:buChar char="•"/>
            </a:pPr>
            <a:endParaRPr lang="ru-RU" sz="2800" b="1" dirty="0">
              <a:solidFill>
                <a:srgbClr val="FF0066"/>
              </a:solidFill>
            </a:endParaRPr>
          </a:p>
          <a:p>
            <a:pPr marL="457200" indent="-457200" algn="ctr">
              <a:buFontTx/>
              <a:buChar char="•"/>
            </a:pPr>
            <a:endParaRPr lang="ru-RU" sz="2800" b="1" dirty="0">
              <a:solidFill>
                <a:srgbClr val="FF0066"/>
              </a:solidFill>
            </a:endParaRPr>
          </a:p>
          <a:p>
            <a:pPr marL="457200" indent="-457200" algn="ctr">
              <a:buFontTx/>
              <a:buChar char="•"/>
            </a:pPr>
            <a:r>
              <a:rPr lang="ru-RU" sz="2800" b="1" dirty="0">
                <a:solidFill>
                  <a:srgbClr val="FF0066"/>
                </a:solidFill>
              </a:rPr>
              <a:t> Средняя школьная (от 12 до </a:t>
            </a:r>
            <a:r>
              <a:rPr lang="ru-RU" sz="2800" b="1" dirty="0" smtClean="0">
                <a:solidFill>
                  <a:srgbClr val="FF0066"/>
                </a:solidFill>
              </a:rPr>
              <a:t>14 </a:t>
            </a:r>
            <a:r>
              <a:rPr lang="ru-RU" sz="2800" b="1" dirty="0">
                <a:solidFill>
                  <a:srgbClr val="FF0066"/>
                </a:solidFill>
              </a:rPr>
              <a:t>лет);</a:t>
            </a:r>
          </a:p>
          <a:p>
            <a:pPr marL="457200" indent="-457200" algn="ctr">
              <a:buFontTx/>
              <a:buChar char="•"/>
            </a:pPr>
            <a:endParaRPr lang="ru-RU" sz="2800" b="1" dirty="0">
              <a:solidFill>
                <a:srgbClr val="FF0066"/>
              </a:solidFill>
            </a:endParaRPr>
          </a:p>
          <a:p>
            <a:pPr marL="457200" indent="-457200" algn="ctr"/>
            <a:endParaRPr lang="ru-RU" sz="2800" b="1" dirty="0">
              <a:solidFill>
                <a:srgbClr val="FF0066"/>
              </a:solidFill>
            </a:endParaRPr>
          </a:p>
        </p:txBody>
      </p:sp>
      <p:pic>
        <p:nvPicPr>
          <p:cNvPr id="112647" name="Picture 7" descr="KIDS01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86625" y="1700213"/>
            <a:ext cx="185737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48" name="Picture 8" descr="school %B9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86675" y="3068638"/>
            <a:ext cx="14573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49" name="Picture 9" descr="21m2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6013" y="5084763"/>
            <a:ext cx="1433512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 loop="1"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12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5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26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2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2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5"/>
          <p:cNvSpPr>
            <a:spLocks noChangeArrowheads="1" noChangeShapeType="1" noTextEdit="1"/>
          </p:cNvSpPr>
          <p:nvPr/>
        </p:nvSpPr>
        <p:spPr bwMode="auto">
          <a:xfrm>
            <a:off x="458788" y="333375"/>
            <a:ext cx="8685212" cy="171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анатомо-физиологические и психологические</a:t>
            </a:r>
          </a:p>
          <a:p>
            <a:pPr algn="ctr"/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 особенности  детей </a:t>
            </a:r>
            <a:r>
              <a:rPr lang="ru-RU" sz="3600" kern="10" dirty="0" smtClean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9-11 </a:t>
            </a: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лет 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755650" y="2060575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продолжает формироваться структура тканей, продолжается их рост</a:t>
            </a:r>
            <a:r>
              <a:rPr lang="ru-RU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755650" y="2636838"/>
            <a:ext cx="51831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FF00"/>
                </a:solidFill>
              </a:rPr>
              <a:t>увеличивается окружность грудной клетки </a:t>
            </a:r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755650" y="3068638"/>
            <a:ext cx="82407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дыхательный аппарат детей функционирует менее производительно</a:t>
            </a:r>
            <a:r>
              <a:rPr lang="ru-RU">
                <a:solidFill>
                  <a:srgbClr val="00FF00"/>
                </a:solidFill>
              </a:rPr>
              <a:t> </a:t>
            </a:r>
          </a:p>
        </p:txBody>
      </p:sp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755650" y="3573463"/>
            <a:ext cx="6811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масса сердца приближается к норме взрослого человека</a:t>
            </a:r>
            <a:r>
              <a:rPr lang="ru-RU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13674" name="Rectangle 10"/>
          <p:cNvSpPr>
            <a:spLocks noChangeArrowheads="1"/>
          </p:cNvSpPr>
          <p:nvPr/>
        </p:nvSpPr>
        <p:spPr bwMode="auto">
          <a:xfrm>
            <a:off x="611188" y="4076700"/>
            <a:ext cx="63706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FF00"/>
                </a:solidFill>
              </a:rPr>
              <a:t>пульс остается учащенным до 84-90 ударов в минуту </a:t>
            </a:r>
          </a:p>
        </p:txBody>
      </p:sp>
      <p:sp>
        <p:nvSpPr>
          <p:cNvPr id="113675" name="Rectangle 11"/>
          <p:cNvSpPr>
            <a:spLocks noChangeArrowheads="1"/>
          </p:cNvSpPr>
          <p:nvPr/>
        </p:nvSpPr>
        <p:spPr bwMode="auto">
          <a:xfrm>
            <a:off x="419100" y="4437063"/>
            <a:ext cx="8340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легкая возбудимость сердца, в работе которого нередко наблюдается </a:t>
            </a:r>
          </a:p>
          <a:p>
            <a:r>
              <a:rPr lang="ru-RU" b="1">
                <a:solidFill>
                  <a:srgbClr val="FF0066"/>
                </a:solidFill>
              </a:rPr>
              <a:t>аритмия, в связи с различными внешними влияниями</a:t>
            </a:r>
            <a:r>
              <a:rPr lang="ru-RU">
                <a:solidFill>
                  <a:srgbClr val="FF0066"/>
                </a:solidFill>
              </a:rPr>
              <a:t> </a:t>
            </a:r>
          </a:p>
        </p:txBody>
      </p:sp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539750" y="5084763"/>
            <a:ext cx="7346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FF00"/>
                </a:solidFill>
              </a:rPr>
              <a:t>относительно невелика и способность к работе в анаэробных</a:t>
            </a:r>
          </a:p>
          <a:p>
            <a:r>
              <a:rPr lang="ru-RU" b="1">
                <a:solidFill>
                  <a:srgbClr val="FFFF00"/>
                </a:solidFill>
              </a:rPr>
              <a:t> (без достаточного количества кислорода) условиях.</a:t>
            </a:r>
          </a:p>
        </p:txBody>
      </p:sp>
      <p:sp>
        <p:nvSpPr>
          <p:cNvPr id="113677" name="Rectangle 13"/>
          <p:cNvSpPr>
            <a:spLocks noChangeArrowheads="1"/>
          </p:cNvSpPr>
          <p:nvPr/>
        </p:nvSpPr>
        <p:spPr bwMode="auto">
          <a:xfrm>
            <a:off x="684213" y="5876925"/>
            <a:ext cx="71516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мышцы спины  не способны длительно поддерживать тело </a:t>
            </a:r>
          </a:p>
          <a:p>
            <a:r>
              <a:rPr lang="ru-RU" b="1">
                <a:solidFill>
                  <a:srgbClr val="00FF00"/>
                </a:solidFill>
              </a:rPr>
              <a:t>в правильном положении </a:t>
            </a:r>
          </a:p>
        </p:txBody>
      </p:sp>
      <p:pic>
        <p:nvPicPr>
          <p:cNvPr id="113678" name="Picture 14" descr="сердце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7988" y="3429000"/>
            <a:ext cx="80645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79" name="Picture 15" descr="Gray49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20038" y="4941888"/>
            <a:ext cx="1223962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3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3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3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3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3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3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/>
      <p:bldP spid="113671" grpId="0"/>
      <p:bldP spid="113672" grpId="0"/>
      <p:bldP spid="113673" grpId="0"/>
      <p:bldP spid="113674" grpId="0"/>
      <p:bldP spid="113675" grpId="0"/>
      <p:bldP spid="113676" grpId="0"/>
      <p:bldP spid="11367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ChangeArrowheads="1"/>
          </p:cNvSpPr>
          <p:nvPr/>
        </p:nvSpPr>
        <p:spPr bwMode="auto">
          <a:xfrm>
            <a:off x="468313" y="268288"/>
            <a:ext cx="62309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000000"/>
                </a:solidFill>
              </a:rPr>
              <a:t>Кости скелета, особенно позвоночника, отличаются </a:t>
            </a:r>
          </a:p>
          <a:p>
            <a:r>
              <a:rPr lang="ru-RU" b="1">
                <a:solidFill>
                  <a:srgbClr val="000000"/>
                </a:solidFill>
              </a:rPr>
              <a:t>большой податливостью внешним воздействиям. </a:t>
            </a:r>
          </a:p>
          <a:p>
            <a:r>
              <a:rPr lang="ru-RU" b="1">
                <a:solidFill>
                  <a:srgbClr val="000000"/>
                </a:solidFill>
              </a:rPr>
              <a:t>Поэтому осанка ребят представляется весьма </a:t>
            </a:r>
          </a:p>
          <a:p>
            <a:r>
              <a:rPr lang="ru-RU" b="1">
                <a:solidFill>
                  <a:srgbClr val="000000"/>
                </a:solidFill>
              </a:rPr>
              <a:t>неустойчивой</a:t>
            </a:r>
            <a:r>
              <a:rPr lang="ru-RU" b="1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468313" y="1557338"/>
            <a:ext cx="69675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00FF00"/>
                </a:solidFill>
              </a:rPr>
              <a:t>Полная симметричность развития наблюдается довольно </a:t>
            </a:r>
          </a:p>
          <a:p>
            <a:r>
              <a:rPr lang="ru-RU" b="1">
                <a:solidFill>
                  <a:srgbClr val="00FF00"/>
                </a:solidFill>
              </a:rPr>
              <a:t>редко, а у некоторых детей асимметричность бывает </a:t>
            </a:r>
          </a:p>
          <a:p>
            <a:r>
              <a:rPr lang="ru-RU" b="1">
                <a:solidFill>
                  <a:srgbClr val="00FF00"/>
                </a:solidFill>
              </a:rPr>
              <a:t>очень резкой </a:t>
            </a:r>
          </a:p>
        </p:txBody>
      </p:sp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439738" y="2428875"/>
            <a:ext cx="64738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Мышечная система у детей этого возраста способна к </a:t>
            </a:r>
          </a:p>
          <a:p>
            <a:r>
              <a:rPr lang="ru-RU" b="1">
                <a:solidFill>
                  <a:srgbClr val="FF0066"/>
                </a:solidFill>
              </a:rPr>
              <a:t>интенсивному развитию </a:t>
            </a:r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395288" y="3213100"/>
            <a:ext cx="5530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FF00"/>
                </a:solidFill>
              </a:rPr>
              <a:t>Заканчивается анатомическое </a:t>
            </a:r>
            <a:r>
              <a:rPr lang="ru-RU" b="1" i="1">
                <a:solidFill>
                  <a:srgbClr val="FFFF00"/>
                </a:solidFill>
              </a:rPr>
              <a:t>формирование </a:t>
            </a:r>
          </a:p>
          <a:p>
            <a:r>
              <a:rPr lang="ru-RU" b="1" i="1">
                <a:solidFill>
                  <a:srgbClr val="FFFF00"/>
                </a:solidFill>
              </a:rPr>
              <a:t>структуры головного мозга</a:t>
            </a:r>
            <a:r>
              <a:rPr lang="ru-RU" b="1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14696" name="Rectangle 8"/>
          <p:cNvSpPr>
            <a:spLocks noChangeArrowheads="1"/>
          </p:cNvSpPr>
          <p:nvPr/>
        </p:nvSpPr>
        <p:spPr bwMode="auto">
          <a:xfrm>
            <a:off x="611188" y="4149725"/>
            <a:ext cx="554196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b="1">
                <a:solidFill>
                  <a:srgbClr val="FF0066"/>
                </a:solidFill>
              </a:rPr>
              <a:t>Формируются основные типы </a:t>
            </a:r>
          </a:p>
          <a:p>
            <a:r>
              <a:rPr lang="ru-RU" b="1">
                <a:solidFill>
                  <a:srgbClr val="FF0066"/>
                </a:solidFill>
              </a:rPr>
              <a:t>"замыкательной деятельности коры больших </a:t>
            </a:r>
          </a:p>
          <a:p>
            <a:r>
              <a:rPr lang="ru-RU" b="1">
                <a:solidFill>
                  <a:srgbClr val="FF0066"/>
                </a:solidFill>
              </a:rPr>
              <a:t>полушарий головного мозга" </a:t>
            </a:r>
          </a:p>
        </p:txBody>
      </p:sp>
      <p:pic>
        <p:nvPicPr>
          <p:cNvPr id="114697" name="Picture 9" descr="3_thumb_mai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192088"/>
            <a:ext cx="1979612" cy="2373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698" name="Picture 10" descr="g2uYcPkNS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3789363"/>
            <a:ext cx="2916237" cy="218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  <p:sndAc>
      <p:stSnd>
        <p:snd r:embed="rId2" name="wind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2" grpId="0"/>
      <p:bldP spid="114693" grpId="0"/>
      <p:bldP spid="114694" grpId="0"/>
      <p:bldP spid="114695" grpId="0"/>
      <p:bldP spid="1146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6" name="Text Box 4"/>
          <p:cNvSpPr txBox="1">
            <a:spLocks noChangeArrowheads="1"/>
          </p:cNvSpPr>
          <p:nvPr/>
        </p:nvSpPr>
        <p:spPr bwMode="auto">
          <a:xfrm>
            <a:off x="323850" y="692150"/>
            <a:ext cx="882015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 i="1" u="sng" dirty="0">
                <a:solidFill>
                  <a:srgbClr val="FFFF00"/>
                </a:solidFill>
              </a:rPr>
              <a:t>ВЫВОД: Особенности </a:t>
            </a:r>
          </a:p>
          <a:p>
            <a:pPr algn="ctr">
              <a:spcBef>
                <a:spcPct val="50000"/>
              </a:spcBef>
            </a:pPr>
            <a:r>
              <a:rPr lang="ru-RU" sz="2800" b="1" i="1" u="sng" dirty="0">
                <a:solidFill>
                  <a:srgbClr val="FFFF00"/>
                </a:solidFill>
              </a:rPr>
              <a:t>детей </a:t>
            </a:r>
            <a:r>
              <a:rPr lang="ru-RU" sz="2800" b="1" i="1" u="sng" dirty="0" smtClean="0">
                <a:solidFill>
                  <a:srgbClr val="FFFF00"/>
                </a:solidFill>
              </a:rPr>
              <a:t>9-14 </a:t>
            </a:r>
            <a:r>
              <a:rPr lang="ru-RU" sz="2800" b="1" i="1" u="sng" dirty="0">
                <a:solidFill>
                  <a:srgbClr val="FFFF00"/>
                </a:solidFill>
              </a:rPr>
              <a:t>лет</a:t>
            </a:r>
          </a:p>
        </p:txBody>
      </p:sp>
      <p:sp>
        <p:nvSpPr>
          <p:cNvPr id="125957" name="Text Box 5"/>
          <p:cNvSpPr txBox="1">
            <a:spLocks noChangeArrowheads="1"/>
          </p:cNvSpPr>
          <p:nvPr/>
        </p:nvSpPr>
        <p:spPr bwMode="auto">
          <a:xfrm>
            <a:off x="395288" y="1844675"/>
            <a:ext cx="8459787" cy="503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hlink"/>
                </a:solidFill>
              </a:rPr>
              <a:t>1. Происходит  ускорение   роста. интенсивно  происходит  рост  скелета  и конечностей, а грудная клетка и таз отстают, отсюда долговязость.</a:t>
            </a:r>
          </a:p>
          <a:p>
            <a:r>
              <a:rPr lang="ru-RU" b="1">
                <a:solidFill>
                  <a:schemeClr val="hlink"/>
                </a:solidFill>
              </a:rPr>
              <a:t>2. Происходит увеличение массы мышц, мышечной силы, но мышцы не способны к длительному напряжению. Следите за тем, чтобы ребёнок не уставал при длительной физической нагрузке, давайте ему отдохнуть.</a:t>
            </a:r>
          </a:p>
          <a:p>
            <a:r>
              <a:rPr lang="ru-RU" b="1">
                <a:solidFill>
                  <a:schemeClr val="hlink"/>
                </a:solidFill>
              </a:rPr>
              <a:t>3. Диспропорция сердечно-сосудистой системы. Сердце растёт быстрее, чем сосуды. Отсюда появляются различные функциональные нарушения, например потемнение в глазах, головные боли.</a:t>
            </a:r>
          </a:p>
          <a:p>
            <a:r>
              <a:rPr lang="ru-RU" b="1">
                <a:solidFill>
                  <a:schemeClr val="hlink"/>
                </a:solidFill>
              </a:rPr>
              <a:t>4. Нарушения со стороны нервной системы:</a:t>
            </a:r>
          </a:p>
          <a:p>
            <a:r>
              <a:rPr lang="ru-RU" b="1">
                <a:solidFill>
                  <a:schemeClr val="hlink"/>
                </a:solidFill>
              </a:rPr>
              <a:t>• Повышенная возбудимость,</a:t>
            </a:r>
          </a:p>
          <a:p>
            <a:r>
              <a:rPr lang="ru-RU" b="1">
                <a:solidFill>
                  <a:schemeClr val="hlink"/>
                </a:solidFill>
              </a:rPr>
              <a:t>• Вспыльчивость,</a:t>
            </a:r>
          </a:p>
          <a:p>
            <a:r>
              <a:rPr lang="ru-RU" b="1">
                <a:solidFill>
                  <a:schemeClr val="hlink"/>
                </a:solidFill>
              </a:rPr>
              <a:t>• Раздражительность,</a:t>
            </a:r>
          </a:p>
          <a:p>
            <a:r>
              <a:rPr lang="ru-RU" b="1">
                <a:solidFill>
                  <a:schemeClr val="hlink"/>
                </a:solidFill>
              </a:rPr>
              <a:t>• Склонность к аффектам (Аффект - кратковременное, бурно протекающее состояние сильного эмоционального возбуждения, связано с неудовлетворением жизненно-важных потребностей)</a:t>
            </a:r>
          </a:p>
        </p:txBody>
      </p:sp>
      <p:pic>
        <p:nvPicPr>
          <p:cNvPr id="125958" name="Picture 6" descr="21m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9813" y="0"/>
            <a:ext cx="1754187" cy="184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5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6" grpId="0"/>
      <p:bldP spid="1259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7" name="WordArt 5"/>
          <p:cNvSpPr>
            <a:spLocks noChangeArrowheads="1" noChangeShapeType="1" noTextEdit="1"/>
          </p:cNvSpPr>
          <p:nvPr/>
        </p:nvSpPr>
        <p:spPr bwMode="auto">
          <a:xfrm>
            <a:off x="468313" y="620713"/>
            <a:ext cx="8134350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Способность восприятия и наблюдения </a:t>
            </a:r>
          </a:p>
        </p:txBody>
      </p:sp>
      <p:sp>
        <p:nvSpPr>
          <p:cNvPr id="115718" name="Text Box 6"/>
          <p:cNvSpPr txBox="1">
            <a:spLocks noChangeArrowheads="1"/>
          </p:cNvSpPr>
          <p:nvPr/>
        </p:nvSpPr>
        <p:spPr bwMode="auto">
          <a:xfrm>
            <a:off x="971550" y="2205038"/>
            <a:ext cx="72009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дети воспринимают внешние предметы и явления неточно, выделяя в них случайные признаки и особенности, почему-то привлекшие их внимание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легко и быстро отвлекается на любой внешний раздражитель, мешающий процессу обучения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долго удерживать внимание на одном и том же объекте они еще не могут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напряженное и сосредоточенное внимание быстро приводит к утомлению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 </a:t>
            </a:r>
          </a:p>
        </p:txBody>
      </p:sp>
      <p:pic>
        <p:nvPicPr>
          <p:cNvPr id="115719" name="Picture 7" descr="owl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4508500"/>
            <a:ext cx="1835150" cy="191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7" grpId="0" animBg="1"/>
      <p:bldP spid="1157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WordArt 5"/>
          <p:cNvSpPr>
            <a:spLocks noChangeArrowheads="1" noChangeShapeType="1" noTextEdit="1"/>
          </p:cNvSpPr>
          <p:nvPr/>
        </p:nvSpPr>
        <p:spPr bwMode="auto">
          <a:xfrm>
            <a:off x="2268538" y="404813"/>
            <a:ext cx="3959225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Память </a:t>
            </a: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539750" y="1773238"/>
            <a:ext cx="8316913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FF0066"/>
                </a:solidFill>
              </a:rPr>
              <a:t>Память</a:t>
            </a:r>
            <a:r>
              <a:rPr lang="ru-RU" sz="2000" b="1">
                <a:solidFill>
                  <a:srgbClr val="FF0066"/>
                </a:solidFill>
              </a:rPr>
              <a:t> у младших школьников имеет наглядно-образный характер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запоминают внешние особенности изучаемых предметов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FF0066"/>
                </a:solidFill>
              </a:rPr>
              <a:t>с трудом связывают в своей памяти отдельные части изучаемого явления, с трудом представляют себе общую структуру явления, его целостность и взаимосвязь частей </a:t>
            </a:r>
          </a:p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FF0066"/>
                </a:solidFill>
              </a:rPr>
              <a:t>Запоминание</a:t>
            </a:r>
            <a:r>
              <a:rPr lang="ru-RU" sz="2000" b="1">
                <a:solidFill>
                  <a:srgbClr val="FF0066"/>
                </a:solidFill>
              </a:rPr>
              <a:t>, в основном, носит механический характер, основанный на силе впечатления или на многократном повторении акта восприятия </a:t>
            </a:r>
          </a:p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FF0066"/>
                </a:solidFill>
              </a:rPr>
              <a:t>процесс воспроизведения</a:t>
            </a:r>
            <a:r>
              <a:rPr lang="ru-RU" sz="2000" b="1">
                <a:solidFill>
                  <a:srgbClr val="FF0066"/>
                </a:solidFill>
              </a:rPr>
              <a:t>, заученного у младших школьников, отличается неточностью, большим количеством ошибок, заученное недолго удерживается в памяти </a:t>
            </a:r>
          </a:p>
        </p:txBody>
      </p:sp>
      <p:pic>
        <p:nvPicPr>
          <p:cNvPr id="116743" name="Picture 7" descr="blackboa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0"/>
            <a:ext cx="1619250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 animBg="1"/>
      <p:bldP spid="1167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5" name="WordArt 5"/>
          <p:cNvSpPr>
            <a:spLocks noChangeArrowheads="1" noChangeShapeType="1" noTextEdit="1"/>
          </p:cNvSpPr>
          <p:nvPr/>
        </p:nvSpPr>
        <p:spPr bwMode="auto">
          <a:xfrm>
            <a:off x="1763713" y="476250"/>
            <a:ext cx="5616575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Мышление </a:t>
            </a:r>
          </a:p>
        </p:txBody>
      </p:sp>
      <p:sp>
        <p:nvSpPr>
          <p:cNvPr id="117766" name="Text Box 6"/>
          <p:cNvSpPr txBox="1">
            <a:spLocks noChangeArrowheads="1"/>
          </p:cNvSpPr>
          <p:nvPr/>
        </p:nvSpPr>
        <p:spPr bwMode="auto">
          <a:xfrm>
            <a:off x="611188" y="1700213"/>
            <a:ext cx="7777162" cy="390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FF00"/>
                </a:solidFill>
              </a:rPr>
              <a:t>отличается </a:t>
            </a:r>
            <a:r>
              <a:rPr lang="ru-RU" sz="2000" b="1" i="1">
                <a:solidFill>
                  <a:srgbClr val="00FF00"/>
                </a:solidFill>
              </a:rPr>
              <a:t>наглядно-образным характером</a:t>
            </a:r>
            <a:r>
              <a:rPr lang="ru-RU" sz="2000" b="1">
                <a:solidFill>
                  <a:srgbClr val="00FF00"/>
                </a:solidFill>
              </a:rPr>
              <a:t>, неотделимо от восприятия конкретных особенностей изучаемых явлений, тесно связано с </a:t>
            </a:r>
            <a:r>
              <a:rPr lang="ru-RU" sz="2000" b="1" i="1">
                <a:solidFill>
                  <a:srgbClr val="00FF00"/>
                </a:solidFill>
              </a:rPr>
              <a:t>деятельностью воображения</a:t>
            </a:r>
            <a:endParaRPr lang="ru-RU" sz="2000" b="1">
              <a:solidFill>
                <a:srgbClr val="00FF00"/>
              </a:solidFill>
            </a:endParaRP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FF00"/>
                </a:solidFill>
              </a:rPr>
              <a:t>с трудом усваивают понятия, отличающиеся большой абстрактностью, так как кроме словесного выражения они не связаны с конкретной действительностью </a:t>
            </a:r>
          </a:p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00FF00"/>
                </a:solidFill>
              </a:rPr>
              <a:t>в этом возрасте мало эффективны приемы словесного объяснения, оторванные от наглядных образов сущности явлений и определяющих ее закономерностей </a:t>
            </a:r>
          </a:p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00FF00"/>
                </a:solidFill>
              </a:rPr>
              <a:t>Наглядный метод обучения</a:t>
            </a:r>
            <a:r>
              <a:rPr lang="ru-RU" sz="2000" b="1">
                <a:solidFill>
                  <a:srgbClr val="00FF00"/>
                </a:solidFill>
              </a:rPr>
              <a:t> является основным в этом возрасте </a:t>
            </a:r>
          </a:p>
        </p:txBody>
      </p:sp>
      <p:pic>
        <p:nvPicPr>
          <p:cNvPr id="117767" name="Picture 7" descr="um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5445125"/>
            <a:ext cx="118745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768" name="Picture 8" descr="um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5783263"/>
            <a:ext cx="1008063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7769" name="Picture 9" descr="umni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088" y="836613"/>
            <a:ext cx="814387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5" grpId="0" animBg="1"/>
      <p:bldP spid="117766" grpId="0"/>
    </p:bldLst>
  </p:timing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Clouds</Template>
  <TotalTime>243</TotalTime>
  <Words>1050</Words>
  <Application>Microsoft Office PowerPoint</Application>
  <PresentationFormat>Экран (4:3)</PresentationFormat>
  <Paragraphs>109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Wingdings</vt:lpstr>
      <vt:lpstr>Calibri</vt:lpstr>
      <vt:lpstr>Clouds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Prokopchyk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Sasha</dc:creator>
  <cp:lastModifiedBy>ученик</cp:lastModifiedBy>
  <cp:revision>12</cp:revision>
  <cp:lastPrinted>1601-01-01T00:00:00Z</cp:lastPrinted>
  <dcterms:created xsi:type="dcterms:W3CDTF">2009-04-03T12:21:24Z</dcterms:created>
  <dcterms:modified xsi:type="dcterms:W3CDTF">2018-10-18T09:46:43Z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9</vt:i4>
  </property>
</Properties>
</file>